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775" r:id="rId2"/>
  </p:sldMasterIdLst>
  <p:notesMasterIdLst>
    <p:notesMasterId r:id="rId42"/>
  </p:notesMasterIdLst>
  <p:sldIdLst>
    <p:sldId id="306" r:id="rId3"/>
    <p:sldId id="456" r:id="rId4"/>
    <p:sldId id="428" r:id="rId5"/>
    <p:sldId id="429" r:id="rId6"/>
    <p:sldId id="461" r:id="rId7"/>
    <p:sldId id="457" r:id="rId8"/>
    <p:sldId id="459" r:id="rId9"/>
    <p:sldId id="462" r:id="rId10"/>
    <p:sldId id="458" r:id="rId11"/>
    <p:sldId id="430" r:id="rId12"/>
    <p:sldId id="431" r:id="rId13"/>
    <p:sldId id="432" r:id="rId14"/>
    <p:sldId id="433" r:id="rId15"/>
    <p:sldId id="434" r:id="rId16"/>
    <p:sldId id="435" r:id="rId17"/>
    <p:sldId id="436" r:id="rId18"/>
    <p:sldId id="437" r:id="rId19"/>
    <p:sldId id="438" r:id="rId20"/>
    <p:sldId id="439" r:id="rId21"/>
    <p:sldId id="440" r:id="rId22"/>
    <p:sldId id="442" r:id="rId23"/>
    <p:sldId id="447" r:id="rId24"/>
    <p:sldId id="444" r:id="rId25"/>
    <p:sldId id="445" r:id="rId26"/>
    <p:sldId id="446" r:id="rId27"/>
    <p:sldId id="448" r:id="rId28"/>
    <p:sldId id="449" r:id="rId29"/>
    <p:sldId id="450" r:id="rId30"/>
    <p:sldId id="451" r:id="rId31"/>
    <p:sldId id="453" r:id="rId32"/>
    <p:sldId id="454" r:id="rId33"/>
    <p:sldId id="455" r:id="rId34"/>
    <p:sldId id="463" r:id="rId35"/>
    <p:sldId id="464" r:id="rId36"/>
    <p:sldId id="465" r:id="rId37"/>
    <p:sldId id="466" r:id="rId38"/>
    <p:sldId id="467" r:id="rId39"/>
    <p:sldId id="469" r:id="rId40"/>
    <p:sldId id="470" r:id="rId41"/>
  </p:sldIdLst>
  <p:sldSz cx="9144000" cy="6858000" type="screen4x3"/>
  <p:notesSz cx="6797675" cy="98742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00FF"/>
    <a:srgbClr val="6699FF"/>
    <a:srgbClr val="FFCC00"/>
    <a:srgbClr val="FFFF00"/>
    <a:srgbClr val="FF00FF"/>
    <a:srgbClr val="00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 autoAdjust="0"/>
    <p:restoredTop sz="67610" autoAdjust="0"/>
  </p:normalViewPr>
  <p:slideViewPr>
    <p:cSldViewPr>
      <p:cViewPr>
        <p:scale>
          <a:sx n="70" d="100"/>
          <a:sy n="70" d="100"/>
        </p:scale>
        <p:origin x="-888" y="-5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1863" y="741363"/>
            <a:ext cx="4933950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690269"/>
            <a:ext cx="5438140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Klepnutím lze upravit styly předlohy textu.</a:t>
            </a:r>
          </a:p>
          <a:p>
            <a:pPr lvl="1"/>
            <a:r>
              <a:rPr lang="en-US" noProof="0" smtClean="0"/>
              <a:t>Druhá úroveň</a:t>
            </a:r>
          </a:p>
          <a:p>
            <a:pPr lvl="2"/>
            <a:r>
              <a:rPr lang="en-US" noProof="0" smtClean="0"/>
              <a:t>Třetí úroveň</a:t>
            </a:r>
          </a:p>
          <a:p>
            <a:pPr lvl="3"/>
            <a:r>
              <a:rPr lang="en-US" noProof="0" smtClean="0"/>
              <a:t>Čtvrtá úroveň</a:t>
            </a:r>
          </a:p>
          <a:p>
            <a:pPr lvl="4"/>
            <a:r>
              <a:rPr lang="en-US" noProof="0" smtClean="0"/>
              <a:t>Pátá úroveň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824"/>
            <a:ext cx="2945659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378824"/>
            <a:ext cx="2945659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193184A-B19B-4B8E-9E7D-76FD5B3FD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8637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47713"/>
            <a:ext cx="4918075" cy="3689350"/>
          </a:xfrm>
          <a:ln cap="flat"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1100" baseline="0" dirty="0" smtClean="0"/>
              <a:t> This slide shows this situation in a simpler setting. </a:t>
            </a:r>
            <a:endParaRPr lang="cs-CZ" sz="1100" baseline="0" dirty="0" smtClean="0"/>
          </a:p>
          <a:p>
            <a:pPr>
              <a:buFont typeface="Arial" pitchFamily="34" charset="0"/>
              <a:buChar char="•"/>
            </a:pPr>
            <a:r>
              <a:rPr lang="cs-CZ" sz="1100" baseline="0" dirty="0" smtClean="0"/>
              <a:t> </a:t>
            </a:r>
            <a:r>
              <a:rPr lang="cs-CZ" sz="1100" baseline="0" dirty="0" err="1" smtClean="0"/>
              <a:t>We</a:t>
            </a:r>
            <a:r>
              <a:rPr lang="cs-CZ" sz="1100" baseline="0" dirty="0" smtClean="0"/>
              <a:t> </a:t>
            </a:r>
            <a:r>
              <a:rPr lang="cs-CZ" sz="1100" baseline="0" dirty="0" err="1" smtClean="0"/>
              <a:t>have</a:t>
            </a:r>
            <a:r>
              <a:rPr lang="cs-CZ" sz="1100" baseline="0" dirty="0" smtClean="0"/>
              <a:t> </a:t>
            </a:r>
            <a:r>
              <a:rPr lang="en-US" sz="1100" baseline="0" dirty="0" smtClean="0"/>
              <a:t>a complex multimodal integrand </a:t>
            </a:r>
            <a:r>
              <a:rPr lang="en-US" sz="1100" i="1" baseline="0" dirty="0" smtClean="0"/>
              <a:t>f</a:t>
            </a:r>
            <a:r>
              <a:rPr lang="en-US" sz="1100" baseline="0" dirty="0" smtClean="0"/>
              <a:t>(</a:t>
            </a:r>
            <a:r>
              <a:rPr lang="en-US" sz="1100" i="1" baseline="0" dirty="0" smtClean="0"/>
              <a:t>x</a:t>
            </a:r>
            <a:r>
              <a:rPr lang="en-US" sz="1100" baseline="0" dirty="0" smtClean="0"/>
              <a:t>) that we want to numerically integrate using a MC method with importance sampling.</a:t>
            </a:r>
          </a:p>
          <a:p>
            <a:pPr>
              <a:buFont typeface="Arial" pitchFamily="34" charset="0"/>
              <a:buChar char="•"/>
            </a:pPr>
            <a:r>
              <a:rPr lang="en-US" sz="1100" baseline="0" dirty="0" smtClean="0"/>
              <a:t> Unfortunately, we do not have a PDF that would mimic the integrand in the entire domain.</a:t>
            </a:r>
          </a:p>
          <a:p>
            <a:pPr>
              <a:buFont typeface="Arial" pitchFamily="34" charset="0"/>
              <a:buChar char="•"/>
            </a:pPr>
            <a:r>
              <a:rPr lang="en-US" sz="1100" baseline="0" dirty="0" smtClean="0"/>
              <a:t> Instead, we can draw the sample from two different PDFs, </a:t>
            </a:r>
            <a:r>
              <a:rPr lang="en-US" sz="1100" i="1" baseline="0" dirty="0" smtClean="0"/>
              <a:t>p</a:t>
            </a:r>
            <a:r>
              <a:rPr lang="en-US" sz="1100" i="1" baseline="-25000" dirty="0" smtClean="0"/>
              <a:t>a</a:t>
            </a:r>
            <a:r>
              <a:rPr lang="en-US" sz="1100" baseline="0" dirty="0" smtClean="0"/>
              <a:t> and </a:t>
            </a:r>
            <a:r>
              <a:rPr lang="en-US" sz="1100" i="1" baseline="0" dirty="0" err="1" smtClean="0"/>
              <a:t>p</a:t>
            </a:r>
            <a:r>
              <a:rPr lang="en-US" sz="1100" i="1" baseline="-25000" dirty="0" err="1" smtClean="0"/>
              <a:t>b</a:t>
            </a:r>
            <a:r>
              <a:rPr lang="en-US" sz="1100" baseline="0" dirty="0" smtClean="0"/>
              <a:t> each of which is a good match for the integrand under different conditions – i.e. in different part of the domain.</a:t>
            </a:r>
          </a:p>
          <a:p>
            <a:pPr>
              <a:buFont typeface="Arial" pitchFamily="34" charset="0"/>
              <a:buChar char="•"/>
            </a:pPr>
            <a:r>
              <a:rPr lang="en-US" sz="1100" baseline="0" dirty="0" smtClean="0"/>
              <a:t> However, the estimators corresponding to these two PDFs have extremely high variance – shown on the slide.</a:t>
            </a:r>
          </a:p>
          <a:p>
            <a:pPr>
              <a:buFont typeface="Arial" pitchFamily="34" charset="0"/>
              <a:buChar char="•"/>
            </a:pPr>
            <a:r>
              <a:rPr lang="en-US" sz="1100" baseline="0" dirty="0" smtClean="0"/>
              <a:t> We can use Multiple Importance Sampling (MIS) to combine the sampling techniques corresponding to the two PDFs into a single, robust, combined technique.</a:t>
            </a:r>
          </a:p>
          <a:p>
            <a:pPr>
              <a:buFont typeface="Arial" pitchFamily="34" charset="0"/>
              <a:buChar char="•"/>
            </a:pPr>
            <a:r>
              <a:rPr lang="en-US" sz="1100" baseline="0" dirty="0" smtClean="0"/>
              <a:t> The MIS procedure is extremely simple: it randomly picks one distribution to sample from (</a:t>
            </a:r>
            <a:r>
              <a:rPr lang="en-US" sz="1100" i="1" baseline="0" dirty="0" smtClean="0"/>
              <a:t>p</a:t>
            </a:r>
            <a:r>
              <a:rPr lang="en-US" sz="1100" i="1" baseline="-25000" dirty="0" smtClean="0"/>
              <a:t>a</a:t>
            </a:r>
            <a:r>
              <a:rPr lang="en-US" sz="1100" baseline="0" dirty="0" smtClean="0"/>
              <a:t> or </a:t>
            </a:r>
            <a:r>
              <a:rPr lang="en-US" sz="1100" i="1" baseline="0" dirty="0" err="1" smtClean="0"/>
              <a:t>p</a:t>
            </a:r>
            <a:r>
              <a:rPr lang="en-US" sz="1100" i="1" baseline="-25000" dirty="0" err="1" smtClean="0"/>
              <a:t>b</a:t>
            </a:r>
            <a:r>
              <a:rPr lang="en-US" sz="1100" baseline="0" dirty="0" smtClean="0"/>
              <a:t> , say with fifty-fifty chance) and then takes the sample from the selected distribution.</a:t>
            </a:r>
          </a:p>
          <a:p>
            <a:pPr>
              <a:buFont typeface="Arial" pitchFamily="34" charset="0"/>
              <a:buChar char="•"/>
            </a:pPr>
            <a:r>
              <a:rPr lang="en-US" sz="1100" baseline="0" dirty="0" smtClean="0"/>
              <a:t> This essentially corresponds to sampling from a weighted average of the two distributions, which is reflected in the form of the estimator, shown on the slide.</a:t>
            </a:r>
          </a:p>
          <a:p>
            <a:pPr>
              <a:buFont typeface="Arial" pitchFamily="34" charset="0"/>
              <a:buChar char="•"/>
            </a:pPr>
            <a:endParaRPr lang="en-US" sz="1100" baseline="0" dirty="0" smtClean="0"/>
          </a:p>
          <a:p>
            <a:pPr>
              <a:buFont typeface="Arial" pitchFamily="34" charset="0"/>
              <a:buChar char="•"/>
            </a:pPr>
            <a:r>
              <a:rPr lang="en-US" sz="1100" baseline="0" dirty="0" smtClean="0"/>
              <a:t> This estimator is really powerful at suppressing outlier samples such as those that you would obtain by picking </a:t>
            </a:r>
            <a:r>
              <a:rPr lang="en-US" sz="1100" i="1" baseline="0" dirty="0" err="1" smtClean="0"/>
              <a:t>x</a:t>
            </a:r>
            <a:r>
              <a:rPr lang="en-US" sz="1100" baseline="0" dirty="0" err="1" smtClean="0"/>
              <a:t>_from</a:t>
            </a:r>
            <a:r>
              <a:rPr lang="en-US" sz="1100" baseline="0" dirty="0" smtClean="0"/>
              <a:t> the tail of </a:t>
            </a:r>
            <a:r>
              <a:rPr lang="en-US" sz="1100" i="1" baseline="0" dirty="0" smtClean="0"/>
              <a:t>p</a:t>
            </a:r>
            <a:r>
              <a:rPr lang="en-US" sz="1100" i="1" baseline="-25000" dirty="0" smtClean="0"/>
              <a:t>a</a:t>
            </a:r>
            <a:r>
              <a:rPr lang="en-US" sz="1100" baseline="0" dirty="0" smtClean="0"/>
              <a:t>, where </a:t>
            </a:r>
            <a:r>
              <a:rPr lang="en-US" sz="1100" i="1" baseline="0" dirty="0" smtClean="0"/>
              <a:t>f</a:t>
            </a:r>
            <a:r>
              <a:rPr lang="en-US" sz="1100" baseline="0" dirty="0" smtClean="0"/>
              <a:t>(</a:t>
            </a:r>
            <a:r>
              <a:rPr lang="en-US" sz="1100" i="1" baseline="0" dirty="0" smtClean="0"/>
              <a:t>x</a:t>
            </a:r>
            <a:r>
              <a:rPr lang="en-US" sz="1100" baseline="0" dirty="0" smtClean="0"/>
              <a:t>) might still be large. </a:t>
            </a:r>
          </a:p>
          <a:p>
            <a:pPr>
              <a:buFont typeface="Arial" pitchFamily="34" charset="0"/>
              <a:buChar char="•"/>
            </a:pPr>
            <a:r>
              <a:rPr lang="en-US" sz="1100" baseline="0" dirty="0" smtClean="0"/>
              <a:t> Without having </a:t>
            </a:r>
            <a:r>
              <a:rPr lang="en-US" sz="1100" i="1" baseline="0" dirty="0" err="1" smtClean="0"/>
              <a:t>p</a:t>
            </a:r>
            <a:r>
              <a:rPr lang="en-US" sz="1100" i="1" baseline="-25000" dirty="0" err="1" smtClean="0"/>
              <a:t>b</a:t>
            </a:r>
            <a:r>
              <a:rPr lang="en-US" sz="1100" i="1" baseline="0" dirty="0" smtClean="0"/>
              <a:t> </a:t>
            </a:r>
            <a:r>
              <a:rPr lang="en-US" sz="1100" baseline="0" dirty="0" smtClean="0"/>
              <a:t>at our disposal, we would be dividing the large </a:t>
            </a:r>
            <a:r>
              <a:rPr lang="en-US" sz="1100" i="1" baseline="0" dirty="0" smtClean="0"/>
              <a:t>f</a:t>
            </a:r>
            <a:r>
              <a:rPr lang="en-US" sz="1100" baseline="0" dirty="0" smtClean="0"/>
              <a:t>(</a:t>
            </a:r>
            <a:r>
              <a:rPr lang="en-US" sz="1100" i="1" baseline="0" dirty="0" smtClean="0"/>
              <a:t>x</a:t>
            </a:r>
            <a:r>
              <a:rPr lang="en-US" sz="1100" baseline="0" dirty="0" smtClean="0"/>
              <a:t>) by the small </a:t>
            </a:r>
            <a:r>
              <a:rPr lang="en-US" sz="1100" i="1" baseline="0" dirty="0" smtClean="0"/>
              <a:t>p</a:t>
            </a:r>
            <a:r>
              <a:rPr lang="en-US" sz="1100" i="1" baseline="-25000" dirty="0" smtClean="0"/>
              <a:t>a </a:t>
            </a:r>
            <a:r>
              <a:rPr lang="en-US" sz="1100" baseline="0" dirty="0" smtClean="0"/>
              <a:t>(</a:t>
            </a:r>
            <a:r>
              <a:rPr lang="en-US" sz="1100" i="1" baseline="0" dirty="0" smtClean="0"/>
              <a:t>x</a:t>
            </a:r>
            <a:r>
              <a:rPr lang="en-US" sz="1100" baseline="0" dirty="0" smtClean="0"/>
              <a:t>), producing an outlier. </a:t>
            </a:r>
          </a:p>
          <a:p>
            <a:pPr>
              <a:buFont typeface="Arial" pitchFamily="34" charset="0"/>
              <a:buChar char="•"/>
            </a:pPr>
            <a:r>
              <a:rPr lang="en-US" sz="1100" baseline="0" dirty="0" smtClean="0"/>
              <a:t> However, the combined technique has a much higher chance of producing this particular </a:t>
            </a:r>
            <a:r>
              <a:rPr lang="en-US" sz="1100" i="1" baseline="0" dirty="0" smtClean="0"/>
              <a:t>x</a:t>
            </a:r>
            <a:r>
              <a:rPr lang="en-US" sz="1100" baseline="0" dirty="0" smtClean="0"/>
              <a:t> (because it can sample it also from </a:t>
            </a:r>
            <a:r>
              <a:rPr lang="en-US" sz="1100" i="1" baseline="0" dirty="0" err="1" smtClean="0"/>
              <a:t>p</a:t>
            </a:r>
            <a:r>
              <a:rPr lang="en-US" sz="1100" i="1" baseline="-25000" dirty="0" err="1" smtClean="0"/>
              <a:t>b</a:t>
            </a:r>
            <a:r>
              <a:rPr lang="en-US" sz="1100" baseline="0" dirty="0" smtClean="0"/>
              <a:t>), so the combined estimator divides </a:t>
            </a:r>
            <a:r>
              <a:rPr lang="en-US" sz="1100" i="1" baseline="0" dirty="0" smtClean="0"/>
              <a:t>f</a:t>
            </a:r>
            <a:r>
              <a:rPr lang="en-US" sz="1100" baseline="0" dirty="0" smtClean="0"/>
              <a:t>(</a:t>
            </a:r>
            <a:r>
              <a:rPr lang="en-US" sz="1100" i="1" baseline="0" dirty="0" smtClean="0"/>
              <a:t>x</a:t>
            </a:r>
            <a:r>
              <a:rPr lang="en-US" sz="1100" baseline="0" dirty="0" smtClean="0"/>
              <a:t>) by [</a:t>
            </a:r>
            <a:r>
              <a:rPr lang="en-US" sz="1100" i="1" baseline="0" dirty="0" smtClean="0"/>
              <a:t>p</a:t>
            </a:r>
            <a:r>
              <a:rPr lang="en-US" sz="1100" i="1" baseline="-25000" dirty="0" smtClean="0"/>
              <a:t>a </a:t>
            </a:r>
            <a:r>
              <a:rPr lang="en-US" sz="1100" baseline="0" dirty="0" smtClean="0"/>
              <a:t>(</a:t>
            </a:r>
            <a:r>
              <a:rPr lang="en-US" sz="1100" i="1" baseline="0" dirty="0" smtClean="0"/>
              <a:t>x</a:t>
            </a:r>
            <a:r>
              <a:rPr lang="en-US" sz="1100" baseline="0" dirty="0" smtClean="0"/>
              <a:t>) + </a:t>
            </a:r>
            <a:r>
              <a:rPr lang="en-US" sz="1100" i="1" baseline="0" dirty="0" err="1" smtClean="0"/>
              <a:t>p</a:t>
            </a:r>
            <a:r>
              <a:rPr lang="en-US" sz="1100" i="1" baseline="-25000" dirty="0" err="1" smtClean="0"/>
              <a:t>b</a:t>
            </a:r>
            <a:r>
              <a:rPr lang="en-US" sz="1100" baseline="0" dirty="0" smtClean="0"/>
              <a:t>(</a:t>
            </a:r>
            <a:r>
              <a:rPr lang="en-US" sz="1100" i="1" baseline="0" dirty="0" smtClean="0"/>
              <a:t>x</a:t>
            </a:r>
            <a:r>
              <a:rPr lang="en-US" sz="1100" baseline="0" dirty="0" smtClean="0"/>
              <a:t>)] / 2, which yields a much more reasonable sample value.</a:t>
            </a:r>
          </a:p>
          <a:p>
            <a:pPr>
              <a:buFont typeface="Arial" pitchFamily="34" charset="0"/>
              <a:buChar char="•"/>
            </a:pPr>
            <a:endParaRPr lang="en-US" sz="1100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100" baseline="0" dirty="0" smtClean="0"/>
              <a:t> I want to note that what I’m showing here is called the “balance heuristic” and is a part of a wider theory on weighted combinations of estimators proposed by </a:t>
            </a:r>
            <a:r>
              <a:rPr lang="en-US" sz="1100" baseline="0" dirty="0" err="1" smtClean="0"/>
              <a:t>Veach</a:t>
            </a:r>
            <a:r>
              <a:rPr lang="en-US" sz="1100" baseline="0" dirty="0" smtClean="0"/>
              <a:t> and </a:t>
            </a:r>
            <a:r>
              <a:rPr lang="en-US" sz="1100" baseline="0" dirty="0" err="1" smtClean="0"/>
              <a:t>Guibas</a:t>
            </a:r>
            <a:r>
              <a:rPr lang="en-US" sz="1100" baseline="0" dirty="0" smtClean="0"/>
              <a:t>.</a:t>
            </a:r>
          </a:p>
          <a:p>
            <a:pPr>
              <a:buFont typeface="Arial" pitchFamily="34" charset="0"/>
              <a:buChar char="•"/>
            </a:pPr>
            <a:endParaRPr lang="en-US" sz="1100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Let’s go back to the results of the previous work</a:t>
            </a:r>
            <a:r>
              <a:rPr lang="en-US" baseline="0" dirty="0" smtClean="0"/>
              <a:t> and ….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64815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… and let’s start replacing it by the weighted contribution of the individual estimators to our combined</a:t>
            </a:r>
            <a:r>
              <a:rPr lang="en-US" baseline="0" dirty="0" smtClean="0"/>
              <a:t> result</a:t>
            </a:r>
            <a:r>
              <a:rPr lang="en-US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PP, PB, BB, BPT.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We see that most of the image is made up from the contributions from the point-beam and beam-beam estimators, where the point-beam takes care of rendering the dense, back-scattering spheres, and the beam-beam estimator renders the rarer fog.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Bidirectional path tracing contributes mostly the surface-to-medium transport, which is visible as the blue tint of the right sphere.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6481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47713"/>
            <a:ext cx="4918075" cy="3689350"/>
          </a:xfrm>
          <a:ln cap="flat"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47713"/>
            <a:ext cx="4918075" cy="3689350"/>
          </a:xfrm>
          <a:ln cap="flat"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47713"/>
            <a:ext cx="4918075" cy="3689350"/>
          </a:xfrm>
          <a:ln cap="flat"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47713"/>
            <a:ext cx="4918075" cy="3689350"/>
          </a:xfrm>
          <a:ln cap="flat"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We have set up this test scene which is filled with </a:t>
            </a:r>
            <a:r>
              <a:rPr lang="en-US" baseline="0" dirty="0" smtClean="0"/>
              <a:t>rare, forward scattering fog.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There are two spheres filled with a dense back-scattering medium.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And the scene is illuminated almost entirely by caustic lighting.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7538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For the algorithm comparison, we again consider only transport</a:t>
            </a:r>
            <a:r>
              <a:rPr lang="en-US" baseline="0" dirty="0" smtClean="0"/>
              <a:t> in media.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6401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And here’s how</a:t>
            </a:r>
            <a:r>
              <a:rPr lang="en-US" baseline="0" dirty="0" smtClean="0"/>
              <a:t> the previous work does.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</a:t>
            </a:r>
            <a:r>
              <a:rPr lang="en-US" baseline="0" dirty="0" smtClean="0"/>
              <a:t> point-point estimator, which is equivalent to volumetric photon mapping without ray marching, does a pretty good job at rendering the dense spheres but cannot handle the sparser fog.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 point-beam estimator, or the beam radiance estimate, does a much better job at rendering the fog, though it still fairly noisy as you can see in the inset.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 beam-beam estimator, or photon beams, provides excellent results for the fog, bug the spheres suffer from some nasty noisy artifacts.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err="1" smtClean="0"/>
              <a:t>Bidir</a:t>
            </a:r>
            <a:r>
              <a:rPr lang="en-US" baseline="0" dirty="0" smtClean="0"/>
              <a:t> handles the fog quite well, though not as well as the photon beams. It produces bad artifacts in the dense spheres because much of the illumination there is essentially a reflected caustic.</a:t>
            </a:r>
          </a:p>
        </p:txBody>
      </p:sp>
    </p:spTree>
    <p:extLst>
      <p:ext uri="{BB962C8B-B14F-4D97-AF65-F5344CB8AC3E}">
        <p14:creationId xmlns:p14="http://schemas.microsoft.com/office/powerpoint/2010/main" val="1866481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O</a:t>
            </a:r>
            <a:r>
              <a:rPr lang="en-US" baseline="0" dirty="0" smtClean="0"/>
              <a:t>ur algorithm is able to take the best from the individual techniques to produce a much cleaner image.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3076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en-US"/>
              <a:t>Klepnutím lze upravit styl předlohy nadpisů.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/>
            </a:lvl1pPr>
          </a:lstStyle>
          <a:p>
            <a:r>
              <a:rPr lang="en-US" altLang="en-US"/>
              <a:t>Klepnutím lze upravit styl předlohy podnadpisů.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736DA-9EC8-4C5D-A819-DF8025DE51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39E66-8862-4318-8FCC-B36EF010FB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C687D-0553-4E8F-B50D-778393E693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8B706-0ACD-40B3-AB95-4E5D869EDC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0EFF5-42FE-4857-86A7-726EDF73FA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D136D-F7F6-4687-8AF5-8DD3B44F69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31B0E-0D36-48F6-8B83-9FB9BC865C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D4DDC-3877-46A6-ADFA-63D64A8661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F24B9-7C0C-4B4F-82A6-2E812FE33B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en-US"/>
              <a:t>Klepnutím lze upravit styl předlohy nadpisů.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/>
            </a:lvl1pPr>
          </a:lstStyle>
          <a:p>
            <a:r>
              <a:rPr lang="en-US" altLang="en-US"/>
              <a:t>Klepnutím lze upravit styl předlohy podnadpisů.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prstClr val="black"/>
                </a:solidFill>
              </a:rPr>
              <a:t>Jaroslav Křivánek et al. - Unifying points beams and paths ...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736DA-9EC8-4C5D-A819-DF8025DE5133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8378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342900" dist="38100" dir="18900000" sx="139000" sy="139000" algn="b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="1"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328"/>
            <a:ext cx="21336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81328"/>
            <a:ext cx="21336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94967-73EE-4A75-A827-47B02327E019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Zástupný symbol pro zápatí 23"/>
          <p:cNvSpPr>
            <a:spLocks noGrp="1"/>
          </p:cNvSpPr>
          <p:nvPr>
            <p:ph type="ftr" sz="quarter" idx="11"/>
          </p:nvPr>
        </p:nvSpPr>
        <p:spPr bwMode="auto">
          <a:xfrm>
            <a:off x="1403350" y="6356176"/>
            <a:ext cx="6337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mtClean="0">
                <a:solidFill>
                  <a:prstClr val="black"/>
                </a:solidFill>
              </a:rPr>
              <a:t>Jaroslav Křivánek et al. - Unifying points beams and paths ...</a:t>
            </a:r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967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94967-73EE-4A75-A827-47B02327E0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Black bkg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342900" dist="38100" dir="18900000" sx="139000" sy="139000" algn="b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="1">
                <a:solidFill>
                  <a:schemeClr val="bg1">
                    <a:lumMod val="95000"/>
                  </a:schemeClr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328"/>
            <a:ext cx="2133600" cy="457200"/>
          </a:xfrm>
          <a:ln/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81328"/>
            <a:ext cx="2133600" cy="457200"/>
          </a:xfrm>
          <a:ln/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81494967-73EE-4A75-A827-47B02327E019}" type="slidenum">
              <a:rPr lang="en-US" altLang="en-US" smtClean="0">
                <a:solidFill>
                  <a:prstClr val="white">
                    <a:lumMod val="9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8" name="Zástupný symbol pro zápatí 23"/>
          <p:cNvSpPr>
            <a:spLocks noGrp="1"/>
          </p:cNvSpPr>
          <p:nvPr>
            <p:ph type="ftr" sz="quarter" idx="11"/>
          </p:nvPr>
        </p:nvSpPr>
        <p:spPr bwMode="auto">
          <a:xfrm>
            <a:off x="1403350" y="6356176"/>
            <a:ext cx="6337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mtClean="0">
                <a:solidFill>
                  <a:prstClr val="white">
                    <a:lumMod val="95000"/>
                  </a:prstClr>
                </a:solidFill>
              </a:rPr>
              <a:t>Jaroslav Křivánek et al. - Unifying points beams and paths ...</a:t>
            </a:r>
            <a:endParaRPr lang="en-US" altLang="en-US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43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0"/>
            <a:ext cx="7772400" cy="6857999"/>
          </a:xfrm>
        </p:spPr>
        <p:txBody>
          <a:bodyPr lIns="0" tIns="0" rIns="0" bIns="0" anchor="ctr" anchorCtr="0"/>
          <a:lstStyle>
            <a:lvl1pPr algn="ctr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789040"/>
            <a:ext cx="7772400" cy="295232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3887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0"/>
            <a:ext cx="7772400" cy="6857999"/>
          </a:xfrm>
        </p:spPr>
        <p:txBody>
          <a:bodyPr lIns="0" tIns="0" rIns="0" bIns="0" anchor="ctr" anchorCtr="0"/>
          <a:lstStyle>
            <a:lvl1pPr algn="ctr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789040"/>
            <a:ext cx="7772400" cy="295232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2953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prstClr val="black"/>
                </a:solidFill>
              </a:rPr>
              <a:t>Jaroslav Křivánek et al. - Unifying points beams and paths ...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04892-885C-4952-AB7F-4033DB814728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039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prstClr val="black"/>
                </a:solidFill>
              </a:rPr>
              <a:t>Jaroslav Křivánek et al. - Unifying points beams and paths ...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74B3E-777B-4A0F-8CA0-7C90F9FFFC87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010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prstClr val="black"/>
                </a:solidFill>
              </a:rPr>
              <a:t>Jaroslav Křivánek et al. - Unifying points beams and paths ...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84AC6-BBE4-40F9-8123-1EEF9B763C30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649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prstClr val="black"/>
                </a:solidFill>
              </a:rPr>
              <a:t>Jaroslav Křivánek et al. - Unifying points beams and paths ...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6B09E-6C07-4E8D-8FFB-2A03C4B2BCBE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664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prstClr val="black"/>
                </a:solidFill>
              </a:rPr>
              <a:t>Jaroslav Křivánek et al. - Unifying points beams and paths ...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81A3E-06ED-4858-9E95-C47F753CD7E4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600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prstClr val="black"/>
                </a:solidFill>
              </a:rPr>
              <a:t>Jaroslav Křivánek et al. - Unifying points beams and paths ...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F1E95-6F33-49A8-81B6-573098CE387D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186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prstClr val="black"/>
                </a:solidFill>
              </a:rPr>
              <a:t>Jaroslav Křivánek et al. - Unifying points beams and paths ...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39E66-8862-4318-8FCC-B36EF010FB0D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625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DD9CE-F701-461C-B89C-FFB4301998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prstClr val="black"/>
                </a:solidFill>
              </a:rPr>
              <a:t>Jaroslav Křivánek et al. - Unifying points beams and paths ...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C687D-0553-4E8F-B50D-778393E69359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74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64232" y="6248400"/>
            <a:ext cx="28956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prstClr val="black"/>
                </a:solidFill>
              </a:rPr>
              <a:t>Jaroslav Křivánek et al. - Unifying points beams and paths ...</a:t>
            </a: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8B706-0ACD-40B3-AB95-4E5D869EDC98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505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prstClr val="black"/>
                </a:solidFill>
              </a:rPr>
              <a:t>Jaroslav Křivánek et al. - Unifying points beams and paths ...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0EFF5-42FE-4857-86A7-726EDF73FA87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52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prstClr val="black"/>
                </a:solidFill>
              </a:rPr>
              <a:t>Jaroslav Křivánek et al. - Unifying points beams and paths ...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D136D-F7F6-4687-8AF5-8DD3B44F6925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651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prstClr val="black"/>
                </a:solidFill>
              </a:rPr>
              <a:t>Jaroslav Křivánek et al. - Unifying points beams and paths ...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31B0E-0D36-48F6-8B83-9FB9BC865C7D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144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prstClr val="black"/>
                </a:solidFill>
              </a:rPr>
              <a:t>Jaroslav Křivánek et al. - Unifying points beams and paths ...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D4DDC-3877-46A6-ADFA-63D64A866183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0088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prstClr val="black"/>
                </a:solidFill>
              </a:rPr>
              <a:t>Jaroslav Křivánek et al. - Unifying points beams and paths ...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F24B9-7C0C-4B4F-82A6-2E812FE33BDA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277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1051560"/>
            <a:ext cx="9136380" cy="5806440"/>
          </a:xfrm>
          <a:prstGeom prst="rect">
            <a:avLst/>
          </a:prstGeom>
        </p:spPr>
        <p:txBody>
          <a:bodyPr lIns="144000" tIns="144000">
            <a:normAutofit/>
            <a:scene3d>
              <a:camera prst="orthographicFront"/>
              <a:lightRig rig="threePt" dir="t"/>
            </a:scene3d>
            <a:sp3d prstMaterial="metal">
              <a:bevelT w="31750" h="6350"/>
              <a:extrusionClr>
                <a:schemeClr val="tx1"/>
              </a:extrusionClr>
              <a:contourClr>
                <a:schemeClr val="tx1"/>
              </a:contourClr>
            </a:sp3d>
          </a:bodyPr>
          <a:lstStyle>
            <a:lvl1pPr>
              <a:buClr>
                <a:srgbClr val="FFC000"/>
              </a:buClr>
              <a:buSzPct val="70000"/>
              <a:buFont typeface="Wingdings 2" pitchFamily="18" charset="2"/>
              <a:buChar char="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1pPr>
            <a:lvl2pPr marL="756000">
              <a:buClr>
                <a:srgbClr val="FFC000"/>
              </a:buClr>
              <a:buSzPct val="70000"/>
              <a:buFont typeface="Wingdings 2" pitchFamily="18" charset="2"/>
              <a:buChar char="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2pPr>
            <a:lvl3pPr marL="1019175" indent="-228600">
              <a:buClr>
                <a:srgbClr val="FFC000"/>
              </a:buClr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3pPr>
            <a:lvl4pPr marL="1236663" indent="-209550">
              <a:buClr>
                <a:srgbClr val="FFC000"/>
              </a:buClr>
              <a:buSzPct val="90000"/>
              <a:buFont typeface="Verdana" pitchFamily="34" charset="0"/>
              <a:buChar char="-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4pPr>
            <a:lvl5pPr marL="1455738" indent="-209550">
              <a:buClr>
                <a:srgbClr val="FFC000"/>
              </a:buClr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title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287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</a:t>
            </a:r>
            <a:endParaRPr lang="bg-BG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360"/>
            <a:ext cx="7524000" cy="433394"/>
          </a:xfrm>
          <a:prstGeom prst="rect">
            <a:avLst/>
          </a:prstGeom>
        </p:spPr>
        <p:txBody>
          <a:bodyPr lIns="118800" tIns="0" bIns="0" anchor="ctr" anchorCtr="0">
            <a:noAutofit/>
            <a:scene3d>
              <a:camera prst="orthographicFront"/>
              <a:lightRig rig="threePt" dir="t">
                <a:rot lat="0" lon="0" rev="2700000"/>
              </a:lightRig>
            </a:scene3d>
            <a:sp3d prstMaterial="dkEdge">
              <a:bevelT w="31750" h="19050"/>
              <a:contourClr>
                <a:srgbClr val="434343"/>
              </a:contourClr>
            </a:sp3d>
          </a:bodyPr>
          <a:lstStyle>
            <a:lvl1pPr>
              <a:buFontTx/>
              <a:buNone/>
              <a:defRPr b="1">
                <a:gradFill>
                  <a:gsLst>
                    <a:gs pos="100000">
                      <a:schemeClr val="accent3"/>
                    </a:gs>
                    <a:gs pos="47000">
                      <a:srgbClr val="FFF9E9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lvl="0"/>
            <a:r>
              <a:rPr lang="en-US" dirty="0" smtClean="0"/>
              <a:t>Click to edit subtitle</a:t>
            </a:r>
            <a:endParaRPr lang="bg-B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1051560"/>
            <a:ext cx="9136380" cy="5806440"/>
          </a:xfrm>
          <a:prstGeom prst="rect">
            <a:avLst/>
          </a:prstGeom>
        </p:spPr>
        <p:txBody>
          <a:bodyPr lIns="144000" tIns="144000">
            <a:normAutofit/>
            <a:scene3d>
              <a:camera prst="orthographicFront"/>
              <a:lightRig rig="threePt" dir="t"/>
            </a:scene3d>
            <a:sp3d prstMaterial="metal">
              <a:bevelT w="31750" h="6350"/>
              <a:extrusionClr>
                <a:schemeClr val="tx1"/>
              </a:extrusionClr>
              <a:contourClr>
                <a:schemeClr val="tx1"/>
              </a:contourClr>
            </a:sp3d>
          </a:bodyPr>
          <a:lstStyle>
            <a:lvl1pPr>
              <a:buClr>
                <a:srgbClr val="FFC000"/>
              </a:buClr>
              <a:buSzPct val="70000"/>
              <a:buFont typeface="Wingdings 2" pitchFamily="18" charset="2"/>
              <a:buChar char="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1pPr>
            <a:lvl2pPr marL="756000">
              <a:buClr>
                <a:srgbClr val="FFC000"/>
              </a:buClr>
              <a:buSzPct val="70000"/>
              <a:buFont typeface="Wingdings 2" pitchFamily="18" charset="2"/>
              <a:buChar char="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2pPr>
            <a:lvl3pPr marL="1019175" indent="-228600">
              <a:buClr>
                <a:srgbClr val="FFC000"/>
              </a:buClr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3pPr>
            <a:lvl4pPr marL="1236663" indent="-209550">
              <a:buClr>
                <a:srgbClr val="FFC000"/>
              </a:buClr>
              <a:buSzPct val="90000"/>
              <a:buFont typeface="Verdana" pitchFamily="34" charset="0"/>
              <a:buChar char="-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4pPr>
            <a:lvl5pPr marL="1455738" indent="-209550">
              <a:buClr>
                <a:srgbClr val="FFC000"/>
              </a:buClr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1"/>
            <a:r>
              <a:rPr lang="en-US" dirty="0" smtClean="0"/>
              <a:t>Fourth level</a:t>
            </a:r>
          </a:p>
          <a:p>
            <a:pPr lvl="2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81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04892-885C-4952-AB7F-4033DB8147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74B3E-777B-4A0F-8CA0-7C90F9FFFC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84AC6-BBE4-40F9-8123-1EEF9B763C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6B09E-6C07-4E8D-8FFB-2A03C4B2BC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81A3E-06ED-4858-9E95-C47F753CD7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F1E95-6F33-49A8-81B6-573098CE38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 předlohy nadpisů.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styly předlohy textu.</a:t>
            </a:r>
          </a:p>
          <a:p>
            <a:pPr lvl="1"/>
            <a:r>
              <a:rPr lang="en-US" altLang="en-US" smtClean="0"/>
              <a:t>Druhá úroveň</a:t>
            </a:r>
          </a:p>
          <a:p>
            <a:pPr lvl="2"/>
            <a:r>
              <a:rPr lang="en-US" altLang="en-US" smtClean="0"/>
              <a:t>Třetí úroveň</a:t>
            </a:r>
          </a:p>
          <a:p>
            <a:pPr lvl="3"/>
            <a:r>
              <a:rPr lang="en-US" altLang="en-US" smtClean="0"/>
              <a:t>Čtvrtá úroveň</a:t>
            </a:r>
          </a:p>
          <a:p>
            <a:pPr lvl="4"/>
            <a:r>
              <a:rPr lang="en-US" altLang="en-US" smtClean="0"/>
              <a:t>Pátá úroveň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fld id="{7DD9C3A3-A5F7-4232-B253-D7CE550980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939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1" name="Rectangle 9"/>
          <p:cNvSpPr>
            <a:spLocks noChangeArrowheads="1"/>
          </p:cNvSpPr>
          <p:nvPr userDrawn="1"/>
        </p:nvSpPr>
        <p:spPr bwMode="auto">
          <a:xfrm>
            <a:off x="395288" y="6092825"/>
            <a:ext cx="8353425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 předlohy nadpisů.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styly předlohy textu.</a:t>
            </a:r>
          </a:p>
          <a:p>
            <a:pPr lvl="1"/>
            <a:r>
              <a:rPr lang="en-US" altLang="en-US" smtClean="0"/>
              <a:t>Druhá úroveň</a:t>
            </a:r>
          </a:p>
          <a:p>
            <a:pPr lvl="2"/>
            <a:r>
              <a:rPr lang="en-US" altLang="en-US" smtClean="0"/>
              <a:t>Třetí úroveň</a:t>
            </a:r>
          </a:p>
          <a:p>
            <a:pPr lvl="3"/>
            <a:r>
              <a:rPr lang="en-US" altLang="en-US" smtClean="0"/>
              <a:t>Čtvrtá úroveň</a:t>
            </a:r>
          </a:p>
          <a:p>
            <a:pPr lvl="4"/>
            <a:r>
              <a:rPr lang="en-US" altLang="en-US" smtClean="0"/>
              <a:t>Pátá úroveň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03648" y="6248400"/>
            <a:ext cx="633670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 altLang="en-US" smtClean="0">
                <a:solidFill>
                  <a:prstClr val="black"/>
                </a:solidFill>
              </a:rPr>
              <a:t>Jaroslav Křivánek et al. - Unifying points beams and paths ...</a:t>
            </a: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fld id="{7DD9C3A3-A5F7-4232-B253-D7CE55098032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939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242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  <p:sldLayoutId id="2147483795" r:id="rId20"/>
    <p:sldLayoutId id="2147483796" r:id="rId2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Jaroslav.Krivanek@mff.cuni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7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9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2.wmf"/><Relationship Id="rId4" Type="http://schemas.openxmlformats.org/officeDocument/2006/relationships/oleObject" Target="../embeddings/oleObject6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4.wmf"/><Relationship Id="rId4" Type="http://schemas.openxmlformats.org/officeDocument/2006/relationships/oleObject" Target="../embeddings/oleObject8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0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32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8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39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4.png"/><Relationship Id="rId5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0" Type="http://schemas.openxmlformats.org/officeDocument/2006/relationships/image" Target="../media/image51.png"/><Relationship Id="rId4" Type="http://schemas.openxmlformats.org/officeDocument/2006/relationships/image" Target="../media/image44.png"/><Relationship Id="rId9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en-US" b="1" dirty="0" smtClean="0"/>
              <a:t>Computer graphics </a:t>
            </a:r>
            <a:r>
              <a:rPr lang="cs-CZ" b="1" dirty="0" smtClean="0"/>
              <a:t>III – </a:t>
            </a:r>
            <a:br>
              <a:rPr lang="cs-CZ" b="1" dirty="0" smtClean="0"/>
            </a:br>
            <a:r>
              <a:rPr lang="cs-CZ" b="1" dirty="0" smtClean="0"/>
              <a:t>Multiple Importance Sampling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r>
              <a:rPr lang="cs-CZ" sz="2000" dirty="0" smtClean="0"/>
              <a:t>Jaroslav Křivánek, MFF UK</a:t>
            </a:r>
          </a:p>
          <a:p>
            <a:pPr eaLnBrk="1" hangingPunct="1"/>
            <a:r>
              <a:rPr lang="en-US" sz="2000" dirty="0" smtClean="0">
                <a:hlinkClick r:id="rId2"/>
              </a:rPr>
              <a:t>Jaroslav.Krivanek@mff.cuni.cz</a:t>
            </a:r>
            <a:endParaRPr lang="cs-CZ" sz="2000" dirty="0" smtClean="0"/>
          </a:p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/>
              <a:t>Multiple Importance Sampling</a:t>
            </a:r>
            <a:endParaRPr lang="en-US" dirty="0" smtClean="0">
              <a:latin typeface="Arial CE" charset="-18"/>
            </a:endParaRPr>
          </a:p>
        </p:txBody>
      </p:sp>
      <p:sp>
        <p:nvSpPr>
          <p:cNvPr id="41987" name="Freeform 3"/>
          <p:cNvSpPr>
            <a:spLocks/>
          </p:cNvSpPr>
          <p:nvPr/>
        </p:nvSpPr>
        <p:spPr bwMode="auto">
          <a:xfrm>
            <a:off x="1371600" y="2743200"/>
            <a:ext cx="6097588" cy="2897188"/>
          </a:xfrm>
          <a:custGeom>
            <a:avLst/>
            <a:gdLst>
              <a:gd name="T0" fmla="*/ 192 w 3841"/>
              <a:gd name="T1" fmla="*/ 1680 h 1825"/>
              <a:gd name="T2" fmla="*/ 384 w 3841"/>
              <a:gd name="T3" fmla="*/ 1440 h 1825"/>
              <a:gd name="T4" fmla="*/ 480 w 3841"/>
              <a:gd name="T5" fmla="*/ 1248 h 1825"/>
              <a:gd name="T6" fmla="*/ 624 w 3841"/>
              <a:gd name="T7" fmla="*/ 720 h 1825"/>
              <a:gd name="T8" fmla="*/ 720 w 3841"/>
              <a:gd name="T9" fmla="*/ 336 h 1825"/>
              <a:gd name="T10" fmla="*/ 816 w 3841"/>
              <a:gd name="T11" fmla="*/ 144 h 1825"/>
              <a:gd name="T12" fmla="*/ 912 w 3841"/>
              <a:gd name="T13" fmla="*/ 0 h 1825"/>
              <a:gd name="T14" fmla="*/ 1008 w 3841"/>
              <a:gd name="T15" fmla="*/ 0 h 1825"/>
              <a:gd name="T16" fmla="*/ 1104 w 3841"/>
              <a:gd name="T17" fmla="*/ 144 h 1825"/>
              <a:gd name="T18" fmla="*/ 1296 w 3841"/>
              <a:gd name="T19" fmla="*/ 528 h 1825"/>
              <a:gd name="T20" fmla="*/ 1488 w 3841"/>
              <a:gd name="T21" fmla="*/ 960 h 1825"/>
              <a:gd name="T22" fmla="*/ 1632 w 3841"/>
              <a:gd name="T23" fmla="*/ 1248 h 1825"/>
              <a:gd name="T24" fmla="*/ 1824 w 3841"/>
              <a:gd name="T25" fmla="*/ 1392 h 1825"/>
              <a:gd name="T26" fmla="*/ 2016 w 3841"/>
              <a:gd name="T27" fmla="*/ 1440 h 1825"/>
              <a:gd name="T28" fmla="*/ 2208 w 3841"/>
              <a:gd name="T29" fmla="*/ 1440 h 1825"/>
              <a:gd name="T30" fmla="*/ 2352 w 3841"/>
              <a:gd name="T31" fmla="*/ 1392 h 1825"/>
              <a:gd name="T32" fmla="*/ 2448 w 3841"/>
              <a:gd name="T33" fmla="*/ 1200 h 1825"/>
              <a:gd name="T34" fmla="*/ 2544 w 3841"/>
              <a:gd name="T35" fmla="*/ 864 h 1825"/>
              <a:gd name="T36" fmla="*/ 2640 w 3841"/>
              <a:gd name="T37" fmla="*/ 672 h 1825"/>
              <a:gd name="T38" fmla="*/ 2736 w 3841"/>
              <a:gd name="T39" fmla="*/ 624 h 1825"/>
              <a:gd name="T40" fmla="*/ 2832 w 3841"/>
              <a:gd name="T41" fmla="*/ 672 h 1825"/>
              <a:gd name="T42" fmla="*/ 3024 w 3841"/>
              <a:gd name="T43" fmla="*/ 1056 h 1825"/>
              <a:gd name="T44" fmla="*/ 3216 w 3841"/>
              <a:gd name="T45" fmla="*/ 1440 h 1825"/>
              <a:gd name="T46" fmla="*/ 3408 w 3841"/>
              <a:gd name="T47" fmla="*/ 1632 h 1825"/>
              <a:gd name="T48" fmla="*/ 3600 w 3841"/>
              <a:gd name="T49" fmla="*/ 1728 h 1825"/>
              <a:gd name="T50" fmla="*/ 3840 w 3841"/>
              <a:gd name="T51" fmla="*/ 1776 h 1825"/>
              <a:gd name="T52" fmla="*/ 3840 w 3841"/>
              <a:gd name="T53" fmla="*/ 1824 h 1825"/>
              <a:gd name="T54" fmla="*/ 0 w 3841"/>
              <a:gd name="T55" fmla="*/ 1824 h 1825"/>
              <a:gd name="T56" fmla="*/ 192 w 3841"/>
              <a:gd name="T57" fmla="*/ 1680 h 182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841"/>
              <a:gd name="T88" fmla="*/ 0 h 1825"/>
              <a:gd name="T89" fmla="*/ 3841 w 3841"/>
              <a:gd name="T90" fmla="*/ 1825 h 1825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841" h="1825">
                <a:moveTo>
                  <a:pt x="192" y="1680"/>
                </a:moveTo>
                <a:lnTo>
                  <a:pt x="384" y="1440"/>
                </a:lnTo>
                <a:lnTo>
                  <a:pt x="480" y="1248"/>
                </a:lnTo>
                <a:lnTo>
                  <a:pt x="624" y="720"/>
                </a:lnTo>
                <a:lnTo>
                  <a:pt x="720" y="336"/>
                </a:lnTo>
                <a:lnTo>
                  <a:pt x="816" y="144"/>
                </a:lnTo>
                <a:lnTo>
                  <a:pt x="912" y="0"/>
                </a:lnTo>
                <a:lnTo>
                  <a:pt x="1008" y="0"/>
                </a:lnTo>
                <a:lnTo>
                  <a:pt x="1104" y="144"/>
                </a:lnTo>
                <a:lnTo>
                  <a:pt x="1296" y="528"/>
                </a:lnTo>
                <a:lnTo>
                  <a:pt x="1488" y="960"/>
                </a:lnTo>
                <a:lnTo>
                  <a:pt x="1632" y="1248"/>
                </a:lnTo>
                <a:lnTo>
                  <a:pt x="1824" y="1392"/>
                </a:lnTo>
                <a:lnTo>
                  <a:pt x="2016" y="1440"/>
                </a:lnTo>
                <a:lnTo>
                  <a:pt x="2208" y="1440"/>
                </a:lnTo>
                <a:lnTo>
                  <a:pt x="2352" y="1392"/>
                </a:lnTo>
                <a:lnTo>
                  <a:pt x="2448" y="1200"/>
                </a:lnTo>
                <a:lnTo>
                  <a:pt x="2544" y="864"/>
                </a:lnTo>
                <a:lnTo>
                  <a:pt x="2640" y="672"/>
                </a:lnTo>
                <a:lnTo>
                  <a:pt x="2736" y="624"/>
                </a:lnTo>
                <a:lnTo>
                  <a:pt x="2832" y="672"/>
                </a:lnTo>
                <a:lnTo>
                  <a:pt x="3024" y="1056"/>
                </a:lnTo>
                <a:lnTo>
                  <a:pt x="3216" y="1440"/>
                </a:lnTo>
                <a:lnTo>
                  <a:pt x="3408" y="1632"/>
                </a:lnTo>
                <a:lnTo>
                  <a:pt x="3600" y="1728"/>
                </a:lnTo>
                <a:lnTo>
                  <a:pt x="3840" y="1776"/>
                </a:lnTo>
                <a:lnTo>
                  <a:pt x="3840" y="1824"/>
                </a:lnTo>
                <a:lnTo>
                  <a:pt x="0" y="1824"/>
                </a:lnTo>
                <a:lnTo>
                  <a:pt x="192" y="1680"/>
                </a:lnTo>
              </a:path>
            </a:pathLst>
          </a:custGeom>
          <a:pattFill prst="lgConfetti">
            <a:fgClr>
              <a:srgbClr val="FCFEB9"/>
            </a:fgClr>
            <a:bgClr>
              <a:schemeClr val="bg1"/>
            </a:bgClr>
          </a:patt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1384300" y="1993900"/>
            <a:ext cx="6070600" cy="3632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3109913" y="2454275"/>
            <a:ext cx="7334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b="1">
                <a:latin typeface="Arial" pitchFamily="34" charset="0"/>
              </a:rPr>
              <a:t>f(x)</a:t>
            </a:r>
            <a:endParaRPr lang="cs-CZ" sz="2800" b="1">
              <a:latin typeface="Arial CE" charset="-18"/>
            </a:endParaRP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1220788" y="5716588"/>
            <a:ext cx="379412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b="1">
                <a:latin typeface="Arial" pitchFamily="34" charset="0"/>
              </a:rPr>
              <a:t>0</a:t>
            </a:r>
            <a:endParaRPr lang="cs-CZ" sz="2800" b="1">
              <a:latin typeface="Arial CE" charset="-18"/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7300913" y="5716588"/>
            <a:ext cx="379412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b="1">
                <a:latin typeface="Arial" pitchFamily="34" charset="0"/>
              </a:rPr>
              <a:t>1</a:t>
            </a:r>
            <a:endParaRPr lang="cs-CZ" sz="2800" b="1">
              <a:latin typeface="Arial CE" charset="-18"/>
            </a:endParaRPr>
          </a:p>
        </p:txBody>
      </p:sp>
      <p:sp>
        <p:nvSpPr>
          <p:cNvPr id="41992" name="Freeform 8"/>
          <p:cNvSpPr>
            <a:spLocks/>
          </p:cNvSpPr>
          <p:nvPr/>
        </p:nvSpPr>
        <p:spPr bwMode="auto">
          <a:xfrm>
            <a:off x="1371600" y="4038600"/>
            <a:ext cx="4573588" cy="1601788"/>
          </a:xfrm>
          <a:custGeom>
            <a:avLst/>
            <a:gdLst>
              <a:gd name="T0" fmla="*/ 0 w 2881"/>
              <a:gd name="T1" fmla="*/ 1008 h 1009"/>
              <a:gd name="T2" fmla="*/ 336 w 2881"/>
              <a:gd name="T3" fmla="*/ 889 h 1009"/>
              <a:gd name="T4" fmla="*/ 576 w 2881"/>
              <a:gd name="T5" fmla="*/ 712 h 1009"/>
              <a:gd name="T6" fmla="*/ 768 w 2881"/>
              <a:gd name="T7" fmla="*/ 415 h 1009"/>
              <a:gd name="T8" fmla="*/ 912 w 2881"/>
              <a:gd name="T9" fmla="*/ 59 h 1009"/>
              <a:gd name="T10" fmla="*/ 1008 w 2881"/>
              <a:gd name="T11" fmla="*/ 0 h 1009"/>
              <a:gd name="T12" fmla="*/ 1104 w 2881"/>
              <a:gd name="T13" fmla="*/ 59 h 1009"/>
              <a:gd name="T14" fmla="*/ 1200 w 2881"/>
              <a:gd name="T15" fmla="*/ 237 h 1009"/>
              <a:gd name="T16" fmla="*/ 1296 w 2881"/>
              <a:gd name="T17" fmla="*/ 415 h 1009"/>
              <a:gd name="T18" fmla="*/ 1536 w 2881"/>
              <a:gd name="T19" fmla="*/ 720 h 1009"/>
              <a:gd name="T20" fmla="*/ 1824 w 2881"/>
              <a:gd name="T21" fmla="*/ 830 h 1009"/>
              <a:gd name="T22" fmla="*/ 2112 w 2881"/>
              <a:gd name="T23" fmla="*/ 889 h 1009"/>
              <a:gd name="T24" fmla="*/ 2496 w 2881"/>
              <a:gd name="T25" fmla="*/ 949 h 1009"/>
              <a:gd name="T26" fmla="*/ 2880 w 2881"/>
              <a:gd name="T27" fmla="*/ 1008 h 100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881"/>
              <a:gd name="T43" fmla="*/ 0 h 1009"/>
              <a:gd name="T44" fmla="*/ 2881 w 2881"/>
              <a:gd name="T45" fmla="*/ 1009 h 100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881" h="1009">
                <a:moveTo>
                  <a:pt x="0" y="1008"/>
                </a:moveTo>
                <a:lnTo>
                  <a:pt x="336" y="889"/>
                </a:lnTo>
                <a:lnTo>
                  <a:pt x="576" y="712"/>
                </a:lnTo>
                <a:lnTo>
                  <a:pt x="768" y="415"/>
                </a:lnTo>
                <a:lnTo>
                  <a:pt x="912" y="59"/>
                </a:lnTo>
                <a:lnTo>
                  <a:pt x="1008" y="0"/>
                </a:lnTo>
                <a:lnTo>
                  <a:pt x="1104" y="59"/>
                </a:lnTo>
                <a:lnTo>
                  <a:pt x="1200" y="237"/>
                </a:lnTo>
                <a:lnTo>
                  <a:pt x="1296" y="415"/>
                </a:lnTo>
                <a:lnTo>
                  <a:pt x="1536" y="720"/>
                </a:lnTo>
                <a:lnTo>
                  <a:pt x="1824" y="830"/>
                </a:lnTo>
                <a:lnTo>
                  <a:pt x="2112" y="889"/>
                </a:lnTo>
                <a:lnTo>
                  <a:pt x="2496" y="949"/>
                </a:lnTo>
                <a:lnTo>
                  <a:pt x="2880" y="1008"/>
                </a:lnTo>
              </a:path>
            </a:pathLst>
          </a:custGeom>
          <a:noFill/>
          <a:ln w="25400" cap="rnd" cmpd="sng">
            <a:solidFill>
              <a:srgbClr val="B50069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993" name="Freeform 9"/>
          <p:cNvSpPr>
            <a:spLocks/>
          </p:cNvSpPr>
          <p:nvPr/>
        </p:nvSpPr>
        <p:spPr bwMode="auto">
          <a:xfrm>
            <a:off x="2819400" y="4495800"/>
            <a:ext cx="4649788" cy="1144588"/>
          </a:xfrm>
          <a:custGeom>
            <a:avLst/>
            <a:gdLst>
              <a:gd name="T0" fmla="*/ 2928 w 2929"/>
              <a:gd name="T1" fmla="*/ 672 h 721"/>
              <a:gd name="T2" fmla="*/ 2544 w 2929"/>
              <a:gd name="T3" fmla="*/ 635 h 721"/>
              <a:gd name="T4" fmla="*/ 2304 w 2929"/>
              <a:gd name="T5" fmla="*/ 508 h 721"/>
              <a:gd name="T6" fmla="*/ 2112 w 2929"/>
              <a:gd name="T7" fmla="*/ 296 h 721"/>
              <a:gd name="T8" fmla="*/ 1968 w 2929"/>
              <a:gd name="T9" fmla="*/ 96 h 721"/>
              <a:gd name="T10" fmla="*/ 1872 w 2929"/>
              <a:gd name="T11" fmla="*/ 0 h 721"/>
              <a:gd name="T12" fmla="*/ 1776 w 2929"/>
              <a:gd name="T13" fmla="*/ 42 h 721"/>
              <a:gd name="T14" fmla="*/ 1680 w 2929"/>
              <a:gd name="T15" fmla="*/ 169 h 721"/>
              <a:gd name="T16" fmla="*/ 1584 w 2929"/>
              <a:gd name="T17" fmla="*/ 296 h 721"/>
              <a:gd name="T18" fmla="*/ 1344 w 2929"/>
              <a:gd name="T19" fmla="*/ 480 h 721"/>
              <a:gd name="T20" fmla="*/ 1056 w 2929"/>
              <a:gd name="T21" fmla="*/ 593 h 721"/>
              <a:gd name="T22" fmla="*/ 768 w 2929"/>
              <a:gd name="T23" fmla="*/ 635 h 721"/>
              <a:gd name="T24" fmla="*/ 384 w 2929"/>
              <a:gd name="T25" fmla="*/ 678 h 721"/>
              <a:gd name="T26" fmla="*/ 0 w 2929"/>
              <a:gd name="T27" fmla="*/ 720 h 72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929"/>
              <a:gd name="T43" fmla="*/ 0 h 721"/>
              <a:gd name="T44" fmla="*/ 2929 w 2929"/>
              <a:gd name="T45" fmla="*/ 721 h 72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929" h="721">
                <a:moveTo>
                  <a:pt x="2928" y="672"/>
                </a:moveTo>
                <a:lnTo>
                  <a:pt x="2544" y="635"/>
                </a:lnTo>
                <a:lnTo>
                  <a:pt x="2304" y="508"/>
                </a:lnTo>
                <a:lnTo>
                  <a:pt x="2112" y="296"/>
                </a:lnTo>
                <a:lnTo>
                  <a:pt x="1968" y="96"/>
                </a:lnTo>
                <a:lnTo>
                  <a:pt x="1872" y="0"/>
                </a:lnTo>
                <a:lnTo>
                  <a:pt x="1776" y="42"/>
                </a:lnTo>
                <a:lnTo>
                  <a:pt x="1680" y="169"/>
                </a:lnTo>
                <a:lnTo>
                  <a:pt x="1584" y="296"/>
                </a:lnTo>
                <a:lnTo>
                  <a:pt x="1344" y="480"/>
                </a:lnTo>
                <a:lnTo>
                  <a:pt x="1056" y="593"/>
                </a:lnTo>
                <a:lnTo>
                  <a:pt x="768" y="635"/>
                </a:lnTo>
                <a:lnTo>
                  <a:pt x="384" y="678"/>
                </a:lnTo>
                <a:lnTo>
                  <a:pt x="0" y="720"/>
                </a:lnTo>
              </a:path>
            </a:pathLst>
          </a:custGeom>
          <a:noFill/>
          <a:ln w="254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2500313" y="4664075"/>
            <a:ext cx="968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b="1">
                <a:solidFill>
                  <a:srgbClr val="B50069"/>
                </a:solidFill>
                <a:latin typeface="Arial" pitchFamily="34" charset="0"/>
              </a:rPr>
              <a:t>p</a:t>
            </a:r>
            <a:r>
              <a:rPr lang="cs-CZ" sz="2800" b="1" baseline="-25000">
                <a:solidFill>
                  <a:srgbClr val="B50069"/>
                </a:solidFill>
                <a:latin typeface="Arial" pitchFamily="34" charset="0"/>
              </a:rPr>
              <a:t>1</a:t>
            </a:r>
            <a:r>
              <a:rPr lang="cs-CZ" sz="2800" b="1">
                <a:solidFill>
                  <a:srgbClr val="B50069"/>
                </a:solidFill>
                <a:latin typeface="Arial" pitchFamily="34" charset="0"/>
              </a:rPr>
              <a:t>(x)</a:t>
            </a:r>
            <a:endParaRPr lang="cs-CZ" sz="2800" b="1">
              <a:solidFill>
                <a:srgbClr val="B50069"/>
              </a:solidFill>
              <a:latin typeface="Arial CE" charset="-18"/>
            </a:endParaRP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5243513" y="4892675"/>
            <a:ext cx="9683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b="1">
                <a:solidFill>
                  <a:schemeClr val="accent2"/>
                </a:solidFill>
                <a:latin typeface="Arial" pitchFamily="34" charset="0"/>
              </a:rPr>
              <a:t>p</a:t>
            </a:r>
            <a:r>
              <a:rPr lang="cs-CZ" sz="2800" b="1" baseline="-25000">
                <a:solidFill>
                  <a:schemeClr val="accent2"/>
                </a:solidFill>
                <a:latin typeface="Arial" pitchFamily="34" charset="0"/>
              </a:rPr>
              <a:t>2</a:t>
            </a:r>
            <a:r>
              <a:rPr lang="cs-CZ" sz="2800" b="1">
                <a:solidFill>
                  <a:schemeClr val="accent2"/>
                </a:solidFill>
                <a:latin typeface="Arial" pitchFamily="34" charset="0"/>
              </a:rPr>
              <a:t>(x)</a:t>
            </a:r>
            <a:endParaRPr lang="cs-CZ" sz="2800" b="1">
              <a:solidFill>
                <a:schemeClr val="accent2"/>
              </a:solidFill>
              <a:latin typeface="Arial CE" charset="-1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494797" y="971436"/>
            <a:ext cx="3054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+mj-lt"/>
              </a:rPr>
              <a:t>(</a:t>
            </a:r>
            <a:r>
              <a:rPr lang="cs-CZ" sz="2400" dirty="0" err="1">
                <a:latin typeface="+mj-lt"/>
              </a:rPr>
              <a:t>Veach</a:t>
            </a:r>
            <a:r>
              <a:rPr lang="cs-CZ" sz="2400" dirty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&amp; </a:t>
            </a:r>
            <a:r>
              <a:rPr lang="en-US" sz="2400" dirty="0" err="1">
                <a:latin typeface="+mj-lt"/>
              </a:rPr>
              <a:t>Guibas</a:t>
            </a:r>
            <a:r>
              <a:rPr lang="en-US" sz="2400" dirty="0">
                <a:latin typeface="+mj-lt"/>
              </a:rPr>
              <a:t>, 95)</a:t>
            </a:r>
            <a:endParaRPr lang="cs-CZ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6474621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Importance </a:t>
            </a:r>
            <a:r>
              <a:rPr lang="en-US" dirty="0"/>
              <a:t>S</a:t>
            </a:r>
            <a:r>
              <a:rPr lang="en-US" dirty="0" smtClean="0"/>
              <a:t>ampling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30725"/>
          </a:xfrm>
        </p:spPr>
        <p:txBody>
          <a:bodyPr/>
          <a:lstStyle/>
          <a:p>
            <a:r>
              <a:rPr lang="en-US" dirty="0" smtClean="0"/>
              <a:t>Given </a:t>
            </a:r>
            <a:r>
              <a:rPr lang="cs-CZ" i="1" dirty="0" smtClean="0"/>
              <a:t>n</a:t>
            </a:r>
            <a:r>
              <a:rPr lang="cs-CZ" dirty="0" smtClean="0"/>
              <a:t> </a:t>
            </a:r>
            <a:r>
              <a:rPr lang="en-US" dirty="0" smtClean="0"/>
              <a:t>sampling techniques </a:t>
            </a:r>
            <a:r>
              <a:rPr lang="cs-CZ" dirty="0" smtClean="0"/>
              <a:t>(</a:t>
            </a:r>
            <a:r>
              <a:rPr lang="en-US" dirty="0" smtClean="0"/>
              <a:t>i.e. pdfs</a:t>
            </a:r>
            <a:r>
              <a:rPr lang="cs-CZ" dirty="0" smtClean="0"/>
              <a:t>) </a:t>
            </a:r>
            <a:r>
              <a:rPr lang="cs-CZ" i="1" dirty="0" smtClean="0"/>
              <a:t>p</a:t>
            </a:r>
            <a:r>
              <a:rPr lang="cs-CZ" i="1" baseline="-25000" dirty="0" smtClean="0"/>
              <a:t>1</a:t>
            </a:r>
            <a:r>
              <a:rPr lang="cs-CZ" dirty="0" smtClean="0"/>
              <a:t>(x), .. , </a:t>
            </a:r>
            <a:r>
              <a:rPr lang="cs-CZ" i="1" dirty="0" err="1" smtClean="0"/>
              <a:t>p</a:t>
            </a:r>
            <a:r>
              <a:rPr lang="cs-CZ" i="1" baseline="-25000" dirty="0" err="1" smtClean="0"/>
              <a:t>n</a:t>
            </a:r>
            <a:r>
              <a:rPr lang="cs-CZ" dirty="0" smtClean="0"/>
              <a:t>(x)</a:t>
            </a:r>
          </a:p>
          <a:p>
            <a:r>
              <a:rPr lang="en-US" dirty="0" smtClean="0"/>
              <a:t>We take </a:t>
            </a:r>
            <a:r>
              <a:rPr lang="cs-CZ" i="1" dirty="0" smtClean="0"/>
              <a:t>n</a:t>
            </a:r>
            <a:r>
              <a:rPr lang="cs-CZ" i="1" baseline="-25000" dirty="0" smtClean="0"/>
              <a:t>i</a:t>
            </a:r>
            <a:r>
              <a:rPr lang="cs-CZ" dirty="0" smtClean="0"/>
              <a:t> </a:t>
            </a:r>
            <a:r>
              <a:rPr lang="en-US" dirty="0" smtClean="0"/>
              <a:t>samples </a:t>
            </a:r>
            <a:r>
              <a:rPr lang="cs-CZ" i="1" dirty="0" smtClean="0"/>
              <a:t>X</a:t>
            </a:r>
            <a:r>
              <a:rPr lang="cs-CZ" i="1" baseline="-25000" dirty="0" smtClean="0"/>
              <a:t>i,1</a:t>
            </a:r>
            <a:r>
              <a:rPr lang="cs-CZ" i="1" dirty="0" smtClean="0"/>
              <a:t>, .. , </a:t>
            </a:r>
            <a:r>
              <a:rPr lang="cs-CZ" i="1" dirty="0" err="1" smtClean="0"/>
              <a:t>X</a:t>
            </a:r>
            <a:r>
              <a:rPr lang="cs-CZ" i="1" baseline="-25000" dirty="0" err="1" smtClean="0"/>
              <a:t>i,n</a:t>
            </a:r>
            <a:r>
              <a:rPr lang="cs-CZ" i="1" baseline="-40000" dirty="0" err="1" smtClean="0"/>
              <a:t>i</a:t>
            </a:r>
            <a:r>
              <a:rPr lang="en-US" i="1" dirty="0" smtClean="0"/>
              <a:t> </a:t>
            </a:r>
            <a:r>
              <a:rPr lang="en-US" dirty="0"/>
              <a:t>f</a:t>
            </a:r>
            <a:r>
              <a:rPr lang="en-US" dirty="0" smtClean="0"/>
              <a:t>rom each technique</a:t>
            </a:r>
            <a:endParaRPr lang="cs-CZ" dirty="0" smtClean="0"/>
          </a:p>
          <a:p>
            <a:r>
              <a:rPr lang="en-US" b="1" dirty="0" smtClean="0"/>
              <a:t>Combined estimator</a:t>
            </a:r>
            <a:endParaRPr lang="cs-CZ" b="1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grpSp>
        <p:nvGrpSpPr>
          <p:cNvPr id="8" name="Group 7"/>
          <p:cNvGrpSpPr/>
          <p:nvPr/>
        </p:nvGrpSpPr>
        <p:grpSpPr>
          <a:xfrm>
            <a:off x="1763688" y="4171032"/>
            <a:ext cx="5259164" cy="1346200"/>
            <a:chOff x="1689100" y="3365500"/>
            <a:chExt cx="5259164" cy="1346200"/>
          </a:xfrm>
        </p:grpSpPr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689100" y="3365500"/>
              <a:ext cx="5259164" cy="1346200"/>
            </a:xfrm>
            <a:prstGeom prst="rect">
              <a:avLst/>
            </a:prstGeom>
            <a:noFill/>
            <a:ln w="25400">
              <a:solidFill>
                <a:srgbClr val="B5006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78476" y="3451776"/>
              <a:ext cx="509778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0" name="Straight Arrow Connector 9"/>
          <p:cNvCxnSpPr/>
          <p:nvPr/>
        </p:nvCxnSpPr>
        <p:spPr>
          <a:xfrm flipV="1">
            <a:off x="2380696" y="5373216"/>
            <a:ext cx="432048" cy="5760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34426" y="5949280"/>
            <a:ext cx="1483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s</a:t>
            </a:r>
            <a:r>
              <a:rPr lang="en-US" b="1" dirty="0" smtClean="0">
                <a:latin typeface="+mj-lt"/>
              </a:rPr>
              <a:t>ampling </a:t>
            </a:r>
            <a:br>
              <a:rPr lang="en-US" b="1" dirty="0" smtClean="0">
                <a:latin typeface="+mj-lt"/>
              </a:rPr>
            </a:br>
            <a:r>
              <a:rPr lang="en-US" b="1" dirty="0" smtClean="0">
                <a:latin typeface="+mj-lt"/>
              </a:rPr>
              <a:t>techniques</a:t>
            </a:r>
            <a:endParaRPr lang="en-US" b="1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78245" y="5733256"/>
            <a:ext cx="2837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samples from </a:t>
            </a:r>
            <a:br>
              <a:rPr lang="en-US" b="1" dirty="0" smtClean="0">
                <a:latin typeface="+mj-lt"/>
              </a:rPr>
            </a:br>
            <a:r>
              <a:rPr lang="en-US" b="1" dirty="0" smtClean="0">
                <a:latin typeface="+mj-lt"/>
              </a:rPr>
              <a:t>individual techniques</a:t>
            </a:r>
            <a:endParaRPr lang="en-US" b="1" dirty="0">
              <a:latin typeface="+mj-lt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4139952" y="5400308"/>
            <a:ext cx="195103" cy="3329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501820" y="3212976"/>
            <a:ext cx="2904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Combination weights</a:t>
            </a:r>
            <a:r>
              <a:rPr lang="cs-CZ" dirty="0" smtClean="0">
                <a:latin typeface="+mj-lt"/>
              </a:rPr>
              <a:t/>
            </a:r>
            <a:br>
              <a:rPr lang="cs-CZ" dirty="0" smtClean="0">
                <a:latin typeface="+mj-lt"/>
              </a:rPr>
            </a:br>
            <a:r>
              <a:rPr lang="cs-CZ" dirty="0" smtClean="0">
                <a:latin typeface="+mj-lt"/>
              </a:rPr>
              <a:t>(</a:t>
            </a:r>
            <a:r>
              <a:rPr lang="en-US" dirty="0" smtClean="0">
                <a:latin typeface="+mj-lt"/>
              </a:rPr>
              <a:t>different for each sample</a:t>
            </a:r>
            <a:r>
              <a:rPr lang="cs-CZ" dirty="0" smtClean="0">
                <a:latin typeface="+mj-lt"/>
              </a:rPr>
              <a:t>)</a:t>
            </a:r>
            <a:endParaRPr lang="en-US" dirty="0">
              <a:latin typeface="+mj-lt"/>
            </a:endParaRPr>
          </a:p>
        </p:txBody>
      </p:sp>
      <p:cxnSp>
        <p:nvCxnSpPr>
          <p:cNvPr id="17" name="Straight Arrow Connector 16"/>
          <p:cNvCxnSpPr>
            <a:stCxn id="16" idx="2"/>
          </p:cNvCxnSpPr>
          <p:nvPr/>
        </p:nvCxnSpPr>
        <p:spPr>
          <a:xfrm flipH="1">
            <a:off x="4644023" y="3859307"/>
            <a:ext cx="2310278" cy="7218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431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Unbiasedness of the combined estimator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en-US" dirty="0" smtClean="0"/>
              <a:t>Condition on the weighting functions</a:t>
            </a:r>
            <a:endParaRPr lang="cs-CZ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graphicFrame>
        <p:nvGraphicFramePr>
          <p:cNvPr id="470018" name="Object 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675606" y="2060575"/>
          <a:ext cx="5792788" cy="114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528" name="Rovnice" r:id="rId3" imgW="2514600" imgH="495000" progId="Equation.3">
                  <p:embed/>
                </p:oleObj>
              </mc:Choice>
              <mc:Fallback>
                <p:oleObj name="Rovnice" r:id="rId3" imgW="251460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5606" y="2060575"/>
                        <a:ext cx="5792788" cy="114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3131840" y="4293096"/>
            <a:ext cx="2880320" cy="1080120"/>
            <a:chOff x="4572000" y="3212976"/>
            <a:chExt cx="2880320" cy="1080120"/>
          </a:xfrm>
        </p:grpSpPr>
        <p:graphicFrame>
          <p:nvGraphicFramePr>
            <p:cNvPr id="7" name="Object 8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4644008" y="3268836"/>
            <a:ext cx="2692400" cy="996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3529" name="Rovnice" r:id="rId5" imgW="1168200" imgH="431640" progId="Equation.3">
                    <p:embed/>
                  </p:oleObj>
                </mc:Choice>
                <mc:Fallback>
                  <p:oleObj name="Rovnice" r:id="rId5" imgW="1168200" imgH="431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44008" y="3268836"/>
                          <a:ext cx="2692400" cy="9969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4572000" y="3212976"/>
              <a:ext cx="2880320" cy="1080120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7816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Choice of the weighting functions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Objective</a:t>
            </a:r>
            <a:r>
              <a:rPr lang="cs-CZ" b="1" dirty="0" smtClean="0"/>
              <a:t>:</a:t>
            </a:r>
            <a:r>
              <a:rPr lang="cs-CZ" dirty="0" smtClean="0"/>
              <a:t> </a:t>
            </a:r>
            <a:r>
              <a:rPr lang="en-US" dirty="0" smtClean="0"/>
              <a:t>minimize the variance of the combined estimator</a:t>
            </a:r>
            <a:endParaRPr lang="cs-CZ" dirty="0" smtClean="0"/>
          </a:p>
          <a:p>
            <a:endParaRPr lang="cs-CZ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Arithmetic average</a:t>
            </a:r>
            <a:r>
              <a:rPr lang="cs-CZ" dirty="0" smtClean="0"/>
              <a:t> (</a:t>
            </a:r>
            <a:r>
              <a:rPr lang="en-US" dirty="0" smtClean="0"/>
              <a:t>very bad combination</a:t>
            </a:r>
            <a:r>
              <a:rPr lang="cs-CZ" dirty="0" smtClean="0"/>
              <a:t>)</a:t>
            </a:r>
          </a:p>
          <a:p>
            <a:pPr marL="457200" indent="-457200">
              <a:buFont typeface="+mj-lt"/>
              <a:buAutoNum type="arabicPeriod"/>
            </a:pPr>
            <a:endParaRPr lang="cs-CZ" dirty="0" smtClean="0"/>
          </a:p>
          <a:p>
            <a:pPr marL="457200" indent="-457200">
              <a:buFont typeface="+mj-lt"/>
              <a:buAutoNum type="arabicPeriod"/>
            </a:pPr>
            <a:endParaRPr lang="cs-CZ" dirty="0" smtClean="0"/>
          </a:p>
          <a:p>
            <a:pPr marL="457200" indent="-457200">
              <a:buFont typeface="+mj-lt"/>
              <a:buAutoNum type="arabicPeriod"/>
            </a:pPr>
            <a:endParaRPr lang="cs-CZ" dirty="0" smtClean="0"/>
          </a:p>
          <a:p>
            <a:pPr marL="457200" indent="-457200">
              <a:buFont typeface="+mj-lt"/>
              <a:buAutoNum type="arabicPeriod"/>
            </a:pPr>
            <a:endParaRPr lang="cs-CZ" dirty="0" smtClean="0"/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Balance heuristic</a:t>
            </a:r>
            <a:r>
              <a:rPr lang="cs-CZ" dirty="0" smtClean="0"/>
              <a:t> (</a:t>
            </a:r>
            <a:r>
              <a:rPr lang="en-US" dirty="0" smtClean="0"/>
              <a:t>very good combination</a:t>
            </a:r>
            <a:r>
              <a:rPr lang="cs-CZ" dirty="0" smtClean="0"/>
              <a:t>)</a:t>
            </a:r>
          </a:p>
          <a:p>
            <a:pPr marL="784225" lvl="1" indent="-457200"/>
            <a:r>
              <a:rPr lang="cs-CZ" dirty="0" smtClean="0"/>
              <a:t>….</a:t>
            </a:r>
          </a:p>
          <a:p>
            <a:pPr marL="457200" indent="-457200">
              <a:buFont typeface="+mj-lt"/>
              <a:buAutoNum type="arabicPeriod"/>
            </a:pPr>
            <a:endParaRPr lang="cs-CZ" dirty="0" smtClean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graphicFrame>
        <p:nvGraphicFramePr>
          <p:cNvPr id="471042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5622900"/>
              </p:ext>
            </p:extLst>
          </p:nvPr>
        </p:nvGraphicFramePr>
        <p:xfrm>
          <a:off x="3851920" y="3383459"/>
          <a:ext cx="1431925" cy="909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373" name="Rovnice" r:id="rId3" imgW="622080" imgH="393480" progId="Equation.3">
                  <p:embed/>
                </p:oleObj>
              </mc:Choice>
              <mc:Fallback>
                <p:oleObj name="Rovnice" r:id="rId3" imgW="6220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920" y="3383459"/>
                        <a:ext cx="1431925" cy="909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489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686800" cy="1139825"/>
          </a:xfrm>
        </p:spPr>
        <p:txBody>
          <a:bodyPr/>
          <a:lstStyle/>
          <a:p>
            <a:r>
              <a:rPr lang="cs-CZ" dirty="0" smtClean="0"/>
              <a:t>Balance </a:t>
            </a:r>
            <a:r>
              <a:rPr lang="en-US" dirty="0" smtClean="0"/>
              <a:t>heuristic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/>
          <a:lstStyle/>
          <a:p>
            <a:pPr marL="457200" indent="-457200"/>
            <a:r>
              <a:rPr lang="en-US" dirty="0" smtClean="0"/>
              <a:t>Combination weights</a:t>
            </a:r>
            <a:endParaRPr lang="cs-CZ" dirty="0" smtClean="0"/>
          </a:p>
          <a:p>
            <a:pPr marL="457200" indent="-457200"/>
            <a:endParaRPr lang="cs-CZ" dirty="0" smtClean="0"/>
          </a:p>
          <a:p>
            <a:pPr marL="457200" indent="-457200"/>
            <a:endParaRPr lang="cs-CZ" dirty="0" smtClean="0"/>
          </a:p>
          <a:p>
            <a:pPr marL="457200" indent="-457200"/>
            <a:endParaRPr lang="cs-CZ" dirty="0" smtClean="0"/>
          </a:p>
          <a:p>
            <a:pPr marL="457200" indent="-457200"/>
            <a:r>
              <a:rPr lang="en-US" dirty="0" smtClean="0"/>
              <a:t>Resulting estimator (after plugging in the weights)</a:t>
            </a:r>
            <a:endParaRPr lang="cs-CZ" dirty="0" smtClean="0"/>
          </a:p>
          <a:p>
            <a:pPr marL="457200" indent="-457200"/>
            <a:endParaRPr lang="cs-CZ" dirty="0" smtClean="0"/>
          </a:p>
          <a:p>
            <a:pPr marL="457200" indent="-457200"/>
            <a:endParaRPr lang="cs-CZ" dirty="0" smtClean="0"/>
          </a:p>
          <a:p>
            <a:pPr marL="457200" indent="-457200"/>
            <a:endParaRPr lang="cs-CZ" dirty="0" smtClean="0"/>
          </a:p>
          <a:p>
            <a:pPr marL="457200" indent="-457200"/>
            <a:endParaRPr lang="cs-CZ" dirty="0" smtClean="0"/>
          </a:p>
          <a:p>
            <a:pPr marL="784225" lvl="1" indent="-457200"/>
            <a:r>
              <a:rPr lang="en-US" dirty="0" smtClean="0"/>
              <a:t>i.e. the form of the contribution of a sample does not depend on the technique (pdf) from which it came</a:t>
            </a:r>
            <a:endParaRPr lang="cs-CZ" dirty="0" smtClean="0"/>
          </a:p>
          <a:p>
            <a:pPr marL="457200" indent="-457200">
              <a:buFont typeface="+mj-lt"/>
              <a:buAutoNum type="arabicPeriod" startAt="3"/>
            </a:pPr>
            <a:endParaRPr lang="cs-CZ" dirty="0" smtClean="0"/>
          </a:p>
          <a:p>
            <a:pPr marL="457200" indent="-457200">
              <a:buFont typeface="+mj-lt"/>
              <a:buAutoNum type="arabicPeriod" startAt="3"/>
            </a:pPr>
            <a:endParaRPr lang="cs-CZ" dirty="0" smtClean="0"/>
          </a:p>
          <a:p>
            <a:pPr marL="457200" indent="-457200">
              <a:buFont typeface="+mj-lt"/>
              <a:buAutoNum type="arabicPeriod" startAt="3"/>
            </a:pPr>
            <a:endParaRPr lang="cs-CZ" dirty="0" smtClean="0"/>
          </a:p>
          <a:p>
            <a:pPr marL="457200" indent="-457200">
              <a:buFont typeface="+mj-lt"/>
              <a:buAutoNum type="arabicPeriod" startAt="3"/>
            </a:pPr>
            <a:endParaRPr lang="cs-CZ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pic>
        <p:nvPicPr>
          <p:cNvPr id="4720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6540" y="2060848"/>
            <a:ext cx="3550920" cy="1112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20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4100" y="4013428"/>
            <a:ext cx="4495800" cy="128778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942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686800" cy="1139825"/>
          </a:xfrm>
        </p:spPr>
        <p:txBody>
          <a:bodyPr/>
          <a:lstStyle/>
          <a:p>
            <a:r>
              <a:rPr lang="cs-CZ" dirty="0" smtClean="0"/>
              <a:t>Balance </a:t>
            </a:r>
            <a:r>
              <a:rPr lang="en-US" dirty="0" smtClean="0"/>
              <a:t>heuristic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balance heuristic </a:t>
            </a:r>
            <a:r>
              <a:rPr lang="en-US" b="1" dirty="0" smtClean="0"/>
              <a:t>is almost optimal</a:t>
            </a:r>
            <a:endParaRPr lang="cs-CZ" b="1" dirty="0" smtClean="0"/>
          </a:p>
          <a:p>
            <a:pPr lvl="1"/>
            <a:r>
              <a:rPr lang="en-US" dirty="0" smtClean="0"/>
              <a:t>No other weighting has variance much lower than the balance heuristic</a:t>
            </a:r>
            <a:endParaRPr lang="cs-CZ" dirty="0" smtClean="0"/>
          </a:p>
          <a:p>
            <a:pPr lvl="1"/>
            <a:endParaRPr lang="cs-CZ" dirty="0" smtClean="0"/>
          </a:p>
          <a:p>
            <a:r>
              <a:rPr lang="en-US" dirty="0" smtClean="0"/>
              <a:t>Further possible combination heuristics</a:t>
            </a:r>
            <a:endParaRPr lang="cs-CZ" dirty="0" smtClean="0"/>
          </a:p>
          <a:p>
            <a:pPr lvl="1"/>
            <a:r>
              <a:rPr lang="en-US" b="1" dirty="0" smtClean="0"/>
              <a:t>Power heuristic</a:t>
            </a:r>
          </a:p>
          <a:p>
            <a:pPr lvl="1"/>
            <a:r>
              <a:rPr lang="en-US" b="1" dirty="0" smtClean="0"/>
              <a:t>Maximum heuristics</a:t>
            </a:r>
            <a:endParaRPr lang="cs-CZ" b="1" dirty="0" smtClean="0"/>
          </a:p>
          <a:p>
            <a:pPr lvl="1"/>
            <a:r>
              <a:rPr lang="en-US" dirty="0" smtClean="0"/>
              <a:t>See [</a:t>
            </a:r>
            <a:r>
              <a:rPr lang="cs-CZ" dirty="0" err="1" smtClean="0"/>
              <a:t>Veach</a:t>
            </a:r>
            <a:r>
              <a:rPr lang="cs-CZ" dirty="0" smtClean="0"/>
              <a:t> 1997</a:t>
            </a:r>
            <a:r>
              <a:rPr lang="en-US" dirty="0" smtClean="0"/>
              <a:t>]</a:t>
            </a:r>
            <a:r>
              <a:rPr lang="cs-CZ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527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/>
              <a:t>One term of the combined estimator</a:t>
            </a:r>
            <a:endParaRPr lang="cs-CZ" dirty="0" smtClean="0">
              <a:latin typeface="Arial CE" charset="-18"/>
            </a:endParaRPr>
          </a:p>
        </p:txBody>
      </p:sp>
      <p:sp>
        <p:nvSpPr>
          <p:cNvPr id="43011" name="Freeform 3"/>
          <p:cNvSpPr>
            <a:spLocks/>
          </p:cNvSpPr>
          <p:nvPr/>
        </p:nvSpPr>
        <p:spPr bwMode="auto">
          <a:xfrm>
            <a:off x="1371600" y="2743200"/>
            <a:ext cx="6097588" cy="2897188"/>
          </a:xfrm>
          <a:custGeom>
            <a:avLst/>
            <a:gdLst>
              <a:gd name="T0" fmla="*/ 192 w 3841"/>
              <a:gd name="T1" fmla="*/ 1680 h 1825"/>
              <a:gd name="T2" fmla="*/ 384 w 3841"/>
              <a:gd name="T3" fmla="*/ 1440 h 1825"/>
              <a:gd name="T4" fmla="*/ 480 w 3841"/>
              <a:gd name="T5" fmla="*/ 1248 h 1825"/>
              <a:gd name="T6" fmla="*/ 624 w 3841"/>
              <a:gd name="T7" fmla="*/ 720 h 1825"/>
              <a:gd name="T8" fmla="*/ 720 w 3841"/>
              <a:gd name="T9" fmla="*/ 336 h 1825"/>
              <a:gd name="T10" fmla="*/ 816 w 3841"/>
              <a:gd name="T11" fmla="*/ 144 h 1825"/>
              <a:gd name="T12" fmla="*/ 912 w 3841"/>
              <a:gd name="T13" fmla="*/ 0 h 1825"/>
              <a:gd name="T14" fmla="*/ 1008 w 3841"/>
              <a:gd name="T15" fmla="*/ 0 h 1825"/>
              <a:gd name="T16" fmla="*/ 1104 w 3841"/>
              <a:gd name="T17" fmla="*/ 144 h 1825"/>
              <a:gd name="T18" fmla="*/ 1296 w 3841"/>
              <a:gd name="T19" fmla="*/ 528 h 1825"/>
              <a:gd name="T20" fmla="*/ 1488 w 3841"/>
              <a:gd name="T21" fmla="*/ 960 h 1825"/>
              <a:gd name="T22" fmla="*/ 1632 w 3841"/>
              <a:gd name="T23" fmla="*/ 1248 h 1825"/>
              <a:gd name="T24" fmla="*/ 1824 w 3841"/>
              <a:gd name="T25" fmla="*/ 1392 h 1825"/>
              <a:gd name="T26" fmla="*/ 2016 w 3841"/>
              <a:gd name="T27" fmla="*/ 1440 h 1825"/>
              <a:gd name="T28" fmla="*/ 2208 w 3841"/>
              <a:gd name="T29" fmla="*/ 1440 h 1825"/>
              <a:gd name="T30" fmla="*/ 2352 w 3841"/>
              <a:gd name="T31" fmla="*/ 1392 h 1825"/>
              <a:gd name="T32" fmla="*/ 2448 w 3841"/>
              <a:gd name="T33" fmla="*/ 1200 h 1825"/>
              <a:gd name="T34" fmla="*/ 2544 w 3841"/>
              <a:gd name="T35" fmla="*/ 864 h 1825"/>
              <a:gd name="T36" fmla="*/ 2640 w 3841"/>
              <a:gd name="T37" fmla="*/ 672 h 1825"/>
              <a:gd name="T38" fmla="*/ 2736 w 3841"/>
              <a:gd name="T39" fmla="*/ 624 h 1825"/>
              <a:gd name="T40" fmla="*/ 2832 w 3841"/>
              <a:gd name="T41" fmla="*/ 672 h 1825"/>
              <a:gd name="T42" fmla="*/ 3024 w 3841"/>
              <a:gd name="T43" fmla="*/ 1056 h 1825"/>
              <a:gd name="T44" fmla="*/ 3216 w 3841"/>
              <a:gd name="T45" fmla="*/ 1440 h 1825"/>
              <a:gd name="T46" fmla="*/ 3408 w 3841"/>
              <a:gd name="T47" fmla="*/ 1632 h 1825"/>
              <a:gd name="T48" fmla="*/ 3600 w 3841"/>
              <a:gd name="T49" fmla="*/ 1728 h 1825"/>
              <a:gd name="T50" fmla="*/ 3840 w 3841"/>
              <a:gd name="T51" fmla="*/ 1776 h 1825"/>
              <a:gd name="T52" fmla="*/ 3840 w 3841"/>
              <a:gd name="T53" fmla="*/ 1824 h 1825"/>
              <a:gd name="T54" fmla="*/ 0 w 3841"/>
              <a:gd name="T55" fmla="*/ 1824 h 1825"/>
              <a:gd name="T56" fmla="*/ 192 w 3841"/>
              <a:gd name="T57" fmla="*/ 1680 h 182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841"/>
              <a:gd name="T88" fmla="*/ 0 h 1825"/>
              <a:gd name="T89" fmla="*/ 3841 w 3841"/>
              <a:gd name="T90" fmla="*/ 1825 h 1825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841" h="1825">
                <a:moveTo>
                  <a:pt x="192" y="1680"/>
                </a:moveTo>
                <a:lnTo>
                  <a:pt x="384" y="1440"/>
                </a:lnTo>
                <a:lnTo>
                  <a:pt x="480" y="1248"/>
                </a:lnTo>
                <a:lnTo>
                  <a:pt x="624" y="720"/>
                </a:lnTo>
                <a:lnTo>
                  <a:pt x="720" y="336"/>
                </a:lnTo>
                <a:lnTo>
                  <a:pt x="816" y="144"/>
                </a:lnTo>
                <a:lnTo>
                  <a:pt x="912" y="0"/>
                </a:lnTo>
                <a:lnTo>
                  <a:pt x="1008" y="0"/>
                </a:lnTo>
                <a:lnTo>
                  <a:pt x="1104" y="144"/>
                </a:lnTo>
                <a:lnTo>
                  <a:pt x="1296" y="528"/>
                </a:lnTo>
                <a:lnTo>
                  <a:pt x="1488" y="960"/>
                </a:lnTo>
                <a:lnTo>
                  <a:pt x="1632" y="1248"/>
                </a:lnTo>
                <a:lnTo>
                  <a:pt x="1824" y="1392"/>
                </a:lnTo>
                <a:lnTo>
                  <a:pt x="2016" y="1440"/>
                </a:lnTo>
                <a:lnTo>
                  <a:pt x="2208" y="1440"/>
                </a:lnTo>
                <a:lnTo>
                  <a:pt x="2352" y="1392"/>
                </a:lnTo>
                <a:lnTo>
                  <a:pt x="2448" y="1200"/>
                </a:lnTo>
                <a:lnTo>
                  <a:pt x="2544" y="864"/>
                </a:lnTo>
                <a:lnTo>
                  <a:pt x="2640" y="672"/>
                </a:lnTo>
                <a:lnTo>
                  <a:pt x="2736" y="624"/>
                </a:lnTo>
                <a:lnTo>
                  <a:pt x="2832" y="672"/>
                </a:lnTo>
                <a:lnTo>
                  <a:pt x="3024" y="1056"/>
                </a:lnTo>
                <a:lnTo>
                  <a:pt x="3216" y="1440"/>
                </a:lnTo>
                <a:lnTo>
                  <a:pt x="3408" y="1632"/>
                </a:lnTo>
                <a:lnTo>
                  <a:pt x="3600" y="1728"/>
                </a:lnTo>
                <a:lnTo>
                  <a:pt x="3840" y="1776"/>
                </a:lnTo>
                <a:lnTo>
                  <a:pt x="3840" y="1824"/>
                </a:lnTo>
                <a:lnTo>
                  <a:pt x="0" y="1824"/>
                </a:lnTo>
                <a:lnTo>
                  <a:pt x="192" y="1680"/>
                </a:lnTo>
              </a:path>
            </a:pathLst>
          </a:custGeom>
          <a:pattFill prst="lgConfetti">
            <a:fgClr>
              <a:srgbClr val="FCFEB9"/>
            </a:fgClr>
            <a:bgClr>
              <a:schemeClr val="bg1"/>
            </a:bgClr>
          </a:patt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1384300" y="1993900"/>
            <a:ext cx="6070600" cy="3632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3109913" y="2409825"/>
            <a:ext cx="81280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3200" b="1">
                <a:latin typeface="Arial" pitchFamily="34" charset="0"/>
              </a:rPr>
              <a:t>f(x)</a:t>
            </a:r>
            <a:endParaRPr lang="cs-CZ" sz="3200" b="1">
              <a:latin typeface="Arial CE" charset="-18"/>
            </a:endParaRP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1220788" y="5716588"/>
            <a:ext cx="379412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b="1">
                <a:latin typeface="Arial" pitchFamily="34" charset="0"/>
              </a:rPr>
              <a:t>0</a:t>
            </a:r>
            <a:endParaRPr lang="cs-CZ" sz="2800" b="1">
              <a:latin typeface="Arial CE" charset="-18"/>
            </a:endParaRPr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7300913" y="5716588"/>
            <a:ext cx="379412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b="1">
                <a:latin typeface="Arial" pitchFamily="34" charset="0"/>
              </a:rPr>
              <a:t>1</a:t>
            </a:r>
            <a:endParaRPr lang="cs-CZ" sz="2800" b="1">
              <a:latin typeface="Arial CE" charset="-18"/>
            </a:endParaRPr>
          </a:p>
        </p:txBody>
      </p:sp>
      <p:sp>
        <p:nvSpPr>
          <p:cNvPr id="43016" name="Freeform 8"/>
          <p:cNvSpPr>
            <a:spLocks/>
          </p:cNvSpPr>
          <p:nvPr/>
        </p:nvSpPr>
        <p:spPr bwMode="auto">
          <a:xfrm>
            <a:off x="1371600" y="4038600"/>
            <a:ext cx="6097588" cy="1601788"/>
          </a:xfrm>
          <a:custGeom>
            <a:avLst/>
            <a:gdLst>
              <a:gd name="T0" fmla="*/ 0 w 3841"/>
              <a:gd name="T1" fmla="*/ 1008 h 1009"/>
              <a:gd name="T2" fmla="*/ 336 w 3841"/>
              <a:gd name="T3" fmla="*/ 889 h 1009"/>
              <a:gd name="T4" fmla="*/ 576 w 3841"/>
              <a:gd name="T5" fmla="*/ 712 h 1009"/>
              <a:gd name="T6" fmla="*/ 768 w 3841"/>
              <a:gd name="T7" fmla="*/ 415 h 1009"/>
              <a:gd name="T8" fmla="*/ 912 w 3841"/>
              <a:gd name="T9" fmla="*/ 59 h 1009"/>
              <a:gd name="T10" fmla="*/ 1008 w 3841"/>
              <a:gd name="T11" fmla="*/ 0 h 1009"/>
              <a:gd name="T12" fmla="*/ 1104 w 3841"/>
              <a:gd name="T13" fmla="*/ 59 h 1009"/>
              <a:gd name="T14" fmla="*/ 1200 w 3841"/>
              <a:gd name="T15" fmla="*/ 237 h 1009"/>
              <a:gd name="T16" fmla="*/ 1296 w 3841"/>
              <a:gd name="T17" fmla="*/ 415 h 1009"/>
              <a:gd name="T18" fmla="*/ 1536 w 3841"/>
              <a:gd name="T19" fmla="*/ 720 h 1009"/>
              <a:gd name="T20" fmla="*/ 1824 w 3841"/>
              <a:gd name="T21" fmla="*/ 830 h 1009"/>
              <a:gd name="T22" fmla="*/ 2112 w 3841"/>
              <a:gd name="T23" fmla="*/ 889 h 1009"/>
              <a:gd name="T24" fmla="*/ 2496 w 3841"/>
              <a:gd name="T25" fmla="*/ 949 h 1009"/>
              <a:gd name="T26" fmla="*/ 3027 w 3841"/>
              <a:gd name="T27" fmla="*/ 986 h 1009"/>
              <a:gd name="T28" fmla="*/ 3840 w 3841"/>
              <a:gd name="T29" fmla="*/ 1008 h 100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841"/>
              <a:gd name="T46" fmla="*/ 0 h 1009"/>
              <a:gd name="T47" fmla="*/ 3841 w 3841"/>
              <a:gd name="T48" fmla="*/ 1009 h 1009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841" h="1009">
                <a:moveTo>
                  <a:pt x="0" y="1008"/>
                </a:moveTo>
                <a:lnTo>
                  <a:pt x="336" y="889"/>
                </a:lnTo>
                <a:lnTo>
                  <a:pt x="576" y="712"/>
                </a:lnTo>
                <a:lnTo>
                  <a:pt x="768" y="415"/>
                </a:lnTo>
                <a:lnTo>
                  <a:pt x="912" y="59"/>
                </a:lnTo>
                <a:lnTo>
                  <a:pt x="1008" y="0"/>
                </a:lnTo>
                <a:lnTo>
                  <a:pt x="1104" y="59"/>
                </a:lnTo>
                <a:lnTo>
                  <a:pt x="1200" y="237"/>
                </a:lnTo>
                <a:lnTo>
                  <a:pt x="1296" y="415"/>
                </a:lnTo>
                <a:lnTo>
                  <a:pt x="1536" y="720"/>
                </a:lnTo>
                <a:lnTo>
                  <a:pt x="1824" y="830"/>
                </a:lnTo>
                <a:lnTo>
                  <a:pt x="2112" y="889"/>
                </a:lnTo>
                <a:lnTo>
                  <a:pt x="2496" y="949"/>
                </a:lnTo>
                <a:lnTo>
                  <a:pt x="3027" y="986"/>
                </a:lnTo>
                <a:lnTo>
                  <a:pt x="3840" y="1008"/>
                </a:lnTo>
              </a:path>
            </a:pathLst>
          </a:custGeom>
          <a:noFill/>
          <a:ln w="25400" cap="rnd" cmpd="sng">
            <a:solidFill>
              <a:srgbClr val="B50069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17" name="Rectangle 9"/>
          <p:cNvSpPr>
            <a:spLocks noChangeArrowheads="1"/>
          </p:cNvSpPr>
          <p:nvPr/>
        </p:nvSpPr>
        <p:spPr bwMode="auto">
          <a:xfrm>
            <a:off x="2500313" y="4695825"/>
            <a:ext cx="107315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3200" b="1">
                <a:solidFill>
                  <a:srgbClr val="B50069"/>
                </a:solidFill>
                <a:latin typeface="Arial" pitchFamily="34" charset="0"/>
              </a:rPr>
              <a:t>p</a:t>
            </a:r>
            <a:r>
              <a:rPr lang="cs-CZ" sz="3200" b="1" baseline="-25000">
                <a:solidFill>
                  <a:srgbClr val="B50069"/>
                </a:solidFill>
                <a:latin typeface="Arial" pitchFamily="34" charset="0"/>
              </a:rPr>
              <a:t>1</a:t>
            </a:r>
            <a:r>
              <a:rPr lang="cs-CZ" sz="3200" b="1">
                <a:solidFill>
                  <a:srgbClr val="B50069"/>
                </a:solidFill>
                <a:latin typeface="Arial" pitchFamily="34" charset="0"/>
              </a:rPr>
              <a:t>(x)</a:t>
            </a:r>
            <a:endParaRPr lang="cs-CZ" sz="3200" b="1">
              <a:solidFill>
                <a:srgbClr val="B50069"/>
              </a:solidFill>
              <a:latin typeface="Arial CE" charset="-18"/>
            </a:endParaRPr>
          </a:p>
        </p:txBody>
      </p:sp>
      <p:sp>
        <p:nvSpPr>
          <p:cNvPr id="43018" name="Freeform 10"/>
          <p:cNvSpPr>
            <a:spLocks/>
          </p:cNvSpPr>
          <p:nvPr/>
        </p:nvSpPr>
        <p:spPr bwMode="auto">
          <a:xfrm>
            <a:off x="2819400" y="4495800"/>
            <a:ext cx="4649788" cy="1144588"/>
          </a:xfrm>
          <a:custGeom>
            <a:avLst/>
            <a:gdLst>
              <a:gd name="T0" fmla="*/ 2928 w 2929"/>
              <a:gd name="T1" fmla="*/ 672 h 721"/>
              <a:gd name="T2" fmla="*/ 2544 w 2929"/>
              <a:gd name="T3" fmla="*/ 635 h 721"/>
              <a:gd name="T4" fmla="*/ 2304 w 2929"/>
              <a:gd name="T5" fmla="*/ 508 h 721"/>
              <a:gd name="T6" fmla="*/ 2112 w 2929"/>
              <a:gd name="T7" fmla="*/ 296 h 721"/>
              <a:gd name="T8" fmla="*/ 1968 w 2929"/>
              <a:gd name="T9" fmla="*/ 96 h 721"/>
              <a:gd name="T10" fmla="*/ 1872 w 2929"/>
              <a:gd name="T11" fmla="*/ 0 h 721"/>
              <a:gd name="T12" fmla="*/ 1776 w 2929"/>
              <a:gd name="T13" fmla="*/ 42 h 721"/>
              <a:gd name="T14" fmla="*/ 1680 w 2929"/>
              <a:gd name="T15" fmla="*/ 169 h 721"/>
              <a:gd name="T16" fmla="*/ 1584 w 2929"/>
              <a:gd name="T17" fmla="*/ 296 h 721"/>
              <a:gd name="T18" fmla="*/ 1344 w 2929"/>
              <a:gd name="T19" fmla="*/ 480 h 721"/>
              <a:gd name="T20" fmla="*/ 1056 w 2929"/>
              <a:gd name="T21" fmla="*/ 593 h 721"/>
              <a:gd name="T22" fmla="*/ 768 w 2929"/>
              <a:gd name="T23" fmla="*/ 635 h 721"/>
              <a:gd name="T24" fmla="*/ 384 w 2929"/>
              <a:gd name="T25" fmla="*/ 678 h 721"/>
              <a:gd name="T26" fmla="*/ 0 w 2929"/>
              <a:gd name="T27" fmla="*/ 720 h 72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929"/>
              <a:gd name="T43" fmla="*/ 0 h 721"/>
              <a:gd name="T44" fmla="*/ 2929 w 2929"/>
              <a:gd name="T45" fmla="*/ 721 h 72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929" h="721">
                <a:moveTo>
                  <a:pt x="2928" y="672"/>
                </a:moveTo>
                <a:lnTo>
                  <a:pt x="2544" y="635"/>
                </a:lnTo>
                <a:lnTo>
                  <a:pt x="2304" y="508"/>
                </a:lnTo>
                <a:lnTo>
                  <a:pt x="2112" y="296"/>
                </a:lnTo>
                <a:lnTo>
                  <a:pt x="1968" y="96"/>
                </a:lnTo>
                <a:lnTo>
                  <a:pt x="1872" y="0"/>
                </a:lnTo>
                <a:lnTo>
                  <a:pt x="1776" y="42"/>
                </a:lnTo>
                <a:lnTo>
                  <a:pt x="1680" y="169"/>
                </a:lnTo>
                <a:lnTo>
                  <a:pt x="1584" y="296"/>
                </a:lnTo>
                <a:lnTo>
                  <a:pt x="1344" y="480"/>
                </a:lnTo>
                <a:lnTo>
                  <a:pt x="1056" y="593"/>
                </a:lnTo>
                <a:lnTo>
                  <a:pt x="768" y="635"/>
                </a:lnTo>
                <a:lnTo>
                  <a:pt x="384" y="678"/>
                </a:lnTo>
                <a:lnTo>
                  <a:pt x="0" y="720"/>
                </a:lnTo>
              </a:path>
            </a:pathLst>
          </a:custGeom>
          <a:noFill/>
          <a:ln w="127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019" name="Rectangle 11"/>
          <p:cNvSpPr>
            <a:spLocks noChangeArrowheads="1"/>
          </p:cNvSpPr>
          <p:nvPr/>
        </p:nvSpPr>
        <p:spPr bwMode="auto">
          <a:xfrm>
            <a:off x="5395913" y="4832350"/>
            <a:ext cx="7397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000" b="1">
                <a:solidFill>
                  <a:schemeClr val="accent2"/>
                </a:solidFill>
                <a:latin typeface="Arial" pitchFamily="34" charset="0"/>
              </a:rPr>
              <a:t>p</a:t>
            </a:r>
            <a:r>
              <a:rPr lang="cs-CZ" sz="2000" b="1" baseline="-25000">
                <a:solidFill>
                  <a:schemeClr val="accent2"/>
                </a:solidFill>
                <a:latin typeface="Arial" pitchFamily="34" charset="0"/>
              </a:rPr>
              <a:t>2</a:t>
            </a:r>
            <a:r>
              <a:rPr lang="cs-CZ" sz="2000" b="1">
                <a:solidFill>
                  <a:schemeClr val="accent2"/>
                </a:solidFill>
                <a:latin typeface="Arial" pitchFamily="34" charset="0"/>
              </a:rPr>
              <a:t>(x)</a:t>
            </a:r>
            <a:endParaRPr lang="cs-CZ" sz="2000" b="1">
              <a:solidFill>
                <a:schemeClr val="accent2"/>
              </a:solidFill>
              <a:latin typeface="Arial CE" charset="-1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244941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One term of the combined </a:t>
            </a:r>
            <a:r>
              <a:rPr lang="en-US" dirty="0" smtClean="0"/>
              <a:t>estimator: Arithmetic average</a:t>
            </a:r>
            <a:endParaRPr lang="cs-CZ" dirty="0" smtClean="0">
              <a:latin typeface="Arial CE" charset="-18"/>
            </a:endParaRPr>
          </a:p>
        </p:txBody>
      </p:sp>
      <p:sp>
        <p:nvSpPr>
          <p:cNvPr id="18436" name="Freeform 3"/>
          <p:cNvSpPr>
            <a:spLocks/>
          </p:cNvSpPr>
          <p:nvPr/>
        </p:nvSpPr>
        <p:spPr bwMode="auto">
          <a:xfrm>
            <a:off x="1371600" y="2274019"/>
            <a:ext cx="6097588" cy="3659188"/>
          </a:xfrm>
          <a:custGeom>
            <a:avLst/>
            <a:gdLst>
              <a:gd name="T0" fmla="*/ 48 w 3841"/>
              <a:gd name="T1" fmla="*/ 2148 h 2305"/>
              <a:gd name="T2" fmla="*/ 384 w 3841"/>
              <a:gd name="T3" fmla="*/ 2070 h 2305"/>
              <a:gd name="T4" fmla="*/ 624 w 3841"/>
              <a:gd name="T5" fmla="*/ 2070 h 2305"/>
              <a:gd name="T6" fmla="*/ 1104 w 3841"/>
              <a:gd name="T7" fmla="*/ 2031 h 2305"/>
              <a:gd name="T8" fmla="*/ 1584 w 3841"/>
              <a:gd name="T9" fmla="*/ 1992 h 2305"/>
              <a:gd name="T10" fmla="*/ 1968 w 3841"/>
              <a:gd name="T11" fmla="*/ 2031 h 2305"/>
              <a:gd name="T12" fmla="*/ 2208 w 3841"/>
              <a:gd name="T13" fmla="*/ 1992 h 2305"/>
              <a:gd name="T14" fmla="*/ 2544 w 3841"/>
              <a:gd name="T15" fmla="*/ 2031 h 2305"/>
              <a:gd name="T16" fmla="*/ 2736 w 3841"/>
              <a:gd name="T17" fmla="*/ 2031 h 2305"/>
              <a:gd name="T18" fmla="*/ 3024 w 3841"/>
              <a:gd name="T19" fmla="*/ 2070 h 2305"/>
              <a:gd name="T20" fmla="*/ 3312 w 3841"/>
              <a:gd name="T21" fmla="*/ 2070 h 2305"/>
              <a:gd name="T22" fmla="*/ 3456 w 3841"/>
              <a:gd name="T23" fmla="*/ 1992 h 2305"/>
              <a:gd name="T24" fmla="*/ 3552 w 3841"/>
              <a:gd name="T25" fmla="*/ 1758 h 2305"/>
              <a:gd name="T26" fmla="*/ 3648 w 3841"/>
              <a:gd name="T27" fmla="*/ 1290 h 2305"/>
              <a:gd name="T28" fmla="*/ 3744 w 3841"/>
              <a:gd name="T29" fmla="*/ 0 h 2305"/>
              <a:gd name="T30" fmla="*/ 3840 w 3841"/>
              <a:gd name="T31" fmla="*/ 0 h 2305"/>
              <a:gd name="T32" fmla="*/ 3840 w 3841"/>
              <a:gd name="T33" fmla="*/ 2304 h 2305"/>
              <a:gd name="T34" fmla="*/ 0 w 3841"/>
              <a:gd name="T35" fmla="*/ 2304 h 2305"/>
              <a:gd name="T36" fmla="*/ 48 w 3841"/>
              <a:gd name="T37" fmla="*/ 2148 h 230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841"/>
              <a:gd name="T58" fmla="*/ 0 h 2305"/>
              <a:gd name="T59" fmla="*/ 3841 w 3841"/>
              <a:gd name="T60" fmla="*/ 2305 h 230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841" h="2305">
                <a:moveTo>
                  <a:pt x="48" y="2148"/>
                </a:moveTo>
                <a:lnTo>
                  <a:pt x="384" y="2070"/>
                </a:lnTo>
                <a:lnTo>
                  <a:pt x="624" y="2070"/>
                </a:lnTo>
                <a:lnTo>
                  <a:pt x="1104" y="2031"/>
                </a:lnTo>
                <a:lnTo>
                  <a:pt x="1584" y="1992"/>
                </a:lnTo>
                <a:lnTo>
                  <a:pt x="1968" y="2031"/>
                </a:lnTo>
                <a:lnTo>
                  <a:pt x="2208" y="1992"/>
                </a:lnTo>
                <a:lnTo>
                  <a:pt x="2544" y="2031"/>
                </a:lnTo>
                <a:lnTo>
                  <a:pt x="2736" y="2031"/>
                </a:lnTo>
                <a:lnTo>
                  <a:pt x="3024" y="2070"/>
                </a:lnTo>
                <a:lnTo>
                  <a:pt x="3312" y="2070"/>
                </a:lnTo>
                <a:lnTo>
                  <a:pt x="3456" y="1992"/>
                </a:lnTo>
                <a:lnTo>
                  <a:pt x="3552" y="1758"/>
                </a:lnTo>
                <a:lnTo>
                  <a:pt x="3648" y="1290"/>
                </a:lnTo>
                <a:lnTo>
                  <a:pt x="3744" y="0"/>
                </a:lnTo>
                <a:lnTo>
                  <a:pt x="3840" y="0"/>
                </a:lnTo>
                <a:lnTo>
                  <a:pt x="3840" y="2304"/>
                </a:lnTo>
                <a:lnTo>
                  <a:pt x="0" y="2304"/>
                </a:lnTo>
                <a:lnTo>
                  <a:pt x="48" y="2148"/>
                </a:lnTo>
              </a:path>
            </a:pathLst>
          </a:custGeom>
          <a:solidFill>
            <a:srgbClr val="FDE3BA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37" name="Rectangle 4"/>
          <p:cNvSpPr>
            <a:spLocks noChangeArrowheads="1"/>
          </p:cNvSpPr>
          <p:nvPr/>
        </p:nvSpPr>
        <p:spPr bwMode="auto">
          <a:xfrm>
            <a:off x="1384300" y="2286719"/>
            <a:ext cx="6070600" cy="3632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Rectangle 5"/>
          <p:cNvSpPr>
            <a:spLocks noChangeArrowheads="1"/>
          </p:cNvSpPr>
          <p:nvPr/>
        </p:nvSpPr>
        <p:spPr bwMode="auto">
          <a:xfrm>
            <a:off x="1220788" y="6009407"/>
            <a:ext cx="379412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b="1">
                <a:latin typeface="Arial" pitchFamily="34" charset="0"/>
              </a:rPr>
              <a:t>0</a:t>
            </a:r>
            <a:endParaRPr lang="cs-CZ" sz="2800" b="1">
              <a:latin typeface="Arial CE" charset="-18"/>
            </a:endParaRPr>
          </a:p>
        </p:txBody>
      </p:sp>
      <p:sp>
        <p:nvSpPr>
          <p:cNvPr id="18439" name="Rectangle 6"/>
          <p:cNvSpPr>
            <a:spLocks noChangeArrowheads="1"/>
          </p:cNvSpPr>
          <p:nvPr/>
        </p:nvSpPr>
        <p:spPr bwMode="auto">
          <a:xfrm>
            <a:off x="7300913" y="6009407"/>
            <a:ext cx="379412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b="1">
                <a:latin typeface="Arial" pitchFamily="34" charset="0"/>
              </a:rPr>
              <a:t>1</a:t>
            </a:r>
            <a:endParaRPr lang="cs-CZ" sz="2800" b="1">
              <a:latin typeface="Arial CE" charset="-18"/>
            </a:endParaRPr>
          </a:p>
        </p:txBody>
      </p:sp>
      <p:graphicFrame>
        <p:nvGraphicFramePr>
          <p:cNvPr id="18434" name="Object 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9379677"/>
              </p:ext>
            </p:extLst>
          </p:nvPr>
        </p:nvGraphicFramePr>
        <p:xfrm>
          <a:off x="2339752" y="2929731"/>
          <a:ext cx="1343025" cy="992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576" name="Rovnice" r:id="rId4" imgW="583920" imgH="431640" progId="Equation.3">
                  <p:embed/>
                </p:oleObj>
              </mc:Choice>
              <mc:Fallback>
                <p:oleObj name="Rovnice" r:id="rId4" imgW="5839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2929731"/>
                        <a:ext cx="1343025" cy="992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633722"/>
              </p:ext>
            </p:extLst>
          </p:nvPr>
        </p:nvGraphicFramePr>
        <p:xfrm>
          <a:off x="5296420" y="980728"/>
          <a:ext cx="2947988" cy="992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577" name="Rovnice" r:id="rId6" imgW="1282680" imgH="431640" progId="Equation.3">
                  <p:embed/>
                </p:oleObj>
              </mc:Choice>
              <mc:Fallback>
                <p:oleObj name="Rovnice" r:id="rId6" imgW="12826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6420" y="980728"/>
                        <a:ext cx="2947988" cy="992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410468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Freeform 2"/>
          <p:cNvSpPr>
            <a:spLocks/>
          </p:cNvSpPr>
          <p:nvPr/>
        </p:nvSpPr>
        <p:spPr bwMode="auto">
          <a:xfrm>
            <a:off x="1371600" y="4648200"/>
            <a:ext cx="6097588" cy="992188"/>
          </a:xfrm>
          <a:custGeom>
            <a:avLst/>
            <a:gdLst>
              <a:gd name="T0" fmla="*/ 48 w 3841"/>
              <a:gd name="T1" fmla="*/ 312 h 625"/>
              <a:gd name="T2" fmla="*/ 384 w 3841"/>
              <a:gd name="T3" fmla="*/ 156 h 625"/>
              <a:gd name="T4" fmla="*/ 624 w 3841"/>
              <a:gd name="T5" fmla="*/ 156 h 625"/>
              <a:gd name="T6" fmla="*/ 1104 w 3841"/>
              <a:gd name="T7" fmla="*/ 78 h 625"/>
              <a:gd name="T8" fmla="*/ 1584 w 3841"/>
              <a:gd name="T9" fmla="*/ 0 h 625"/>
              <a:gd name="T10" fmla="*/ 1968 w 3841"/>
              <a:gd name="T11" fmla="*/ 78 h 625"/>
              <a:gd name="T12" fmla="*/ 2208 w 3841"/>
              <a:gd name="T13" fmla="*/ 0 h 625"/>
              <a:gd name="T14" fmla="*/ 2544 w 3841"/>
              <a:gd name="T15" fmla="*/ 78 h 625"/>
              <a:gd name="T16" fmla="*/ 2736 w 3841"/>
              <a:gd name="T17" fmla="*/ 78 h 625"/>
              <a:gd name="T18" fmla="*/ 3024 w 3841"/>
              <a:gd name="T19" fmla="*/ 156 h 625"/>
              <a:gd name="T20" fmla="*/ 3312 w 3841"/>
              <a:gd name="T21" fmla="*/ 156 h 625"/>
              <a:gd name="T22" fmla="*/ 3456 w 3841"/>
              <a:gd name="T23" fmla="*/ 49 h 625"/>
              <a:gd name="T24" fmla="*/ 3600 w 3841"/>
              <a:gd name="T25" fmla="*/ 49 h 625"/>
              <a:gd name="T26" fmla="*/ 3744 w 3841"/>
              <a:gd name="T27" fmla="*/ 192 h 625"/>
              <a:gd name="T28" fmla="*/ 3840 w 3841"/>
              <a:gd name="T29" fmla="*/ 432 h 625"/>
              <a:gd name="T30" fmla="*/ 3840 w 3841"/>
              <a:gd name="T31" fmla="*/ 624 h 625"/>
              <a:gd name="T32" fmla="*/ 0 w 3841"/>
              <a:gd name="T33" fmla="*/ 624 h 625"/>
              <a:gd name="T34" fmla="*/ 48 w 3841"/>
              <a:gd name="T35" fmla="*/ 312 h 62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3841"/>
              <a:gd name="T55" fmla="*/ 0 h 625"/>
              <a:gd name="T56" fmla="*/ 3841 w 3841"/>
              <a:gd name="T57" fmla="*/ 625 h 62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3841" h="625">
                <a:moveTo>
                  <a:pt x="48" y="312"/>
                </a:moveTo>
                <a:lnTo>
                  <a:pt x="384" y="156"/>
                </a:lnTo>
                <a:lnTo>
                  <a:pt x="624" y="156"/>
                </a:lnTo>
                <a:lnTo>
                  <a:pt x="1104" y="78"/>
                </a:lnTo>
                <a:lnTo>
                  <a:pt x="1584" y="0"/>
                </a:lnTo>
                <a:lnTo>
                  <a:pt x="1968" y="78"/>
                </a:lnTo>
                <a:lnTo>
                  <a:pt x="2208" y="0"/>
                </a:lnTo>
                <a:lnTo>
                  <a:pt x="2544" y="78"/>
                </a:lnTo>
                <a:lnTo>
                  <a:pt x="2736" y="78"/>
                </a:lnTo>
                <a:lnTo>
                  <a:pt x="3024" y="156"/>
                </a:lnTo>
                <a:lnTo>
                  <a:pt x="3312" y="156"/>
                </a:lnTo>
                <a:lnTo>
                  <a:pt x="3456" y="49"/>
                </a:lnTo>
                <a:lnTo>
                  <a:pt x="3600" y="49"/>
                </a:lnTo>
                <a:lnTo>
                  <a:pt x="3744" y="192"/>
                </a:lnTo>
                <a:lnTo>
                  <a:pt x="3840" y="432"/>
                </a:lnTo>
                <a:lnTo>
                  <a:pt x="3840" y="624"/>
                </a:lnTo>
                <a:lnTo>
                  <a:pt x="0" y="624"/>
                </a:lnTo>
                <a:lnTo>
                  <a:pt x="48" y="312"/>
                </a:lnTo>
              </a:path>
            </a:pathLst>
          </a:custGeom>
          <a:solidFill>
            <a:srgbClr val="FDE3BA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One term of the combined estimator:</a:t>
            </a:r>
            <a:br>
              <a:rPr lang="en-US" dirty="0"/>
            </a:br>
            <a:r>
              <a:rPr lang="en-US" dirty="0" smtClean="0"/>
              <a:t>Balance heuristic</a:t>
            </a:r>
            <a:endParaRPr lang="cs-CZ" dirty="0" smtClean="0">
              <a:latin typeface="Arial CE" charset="-18"/>
            </a:endParaRPr>
          </a:p>
        </p:txBody>
      </p:sp>
      <p:sp>
        <p:nvSpPr>
          <p:cNvPr id="20485" name="Rectangle 4"/>
          <p:cNvSpPr>
            <a:spLocks noChangeArrowheads="1"/>
          </p:cNvSpPr>
          <p:nvPr/>
        </p:nvSpPr>
        <p:spPr bwMode="auto">
          <a:xfrm>
            <a:off x="1384300" y="1993900"/>
            <a:ext cx="6070600" cy="3632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6" name="Rectangle 5"/>
          <p:cNvSpPr>
            <a:spLocks noChangeArrowheads="1"/>
          </p:cNvSpPr>
          <p:nvPr/>
        </p:nvSpPr>
        <p:spPr bwMode="auto">
          <a:xfrm>
            <a:off x="1220788" y="5716588"/>
            <a:ext cx="379412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b="1">
                <a:latin typeface="Arial" pitchFamily="34" charset="0"/>
              </a:rPr>
              <a:t>0</a:t>
            </a:r>
            <a:endParaRPr lang="cs-CZ" sz="2800" b="1">
              <a:latin typeface="Arial CE" charset="-18"/>
            </a:endParaRPr>
          </a:p>
        </p:txBody>
      </p:sp>
      <p:sp>
        <p:nvSpPr>
          <p:cNvPr id="20487" name="Rectangle 6"/>
          <p:cNvSpPr>
            <a:spLocks noChangeArrowheads="1"/>
          </p:cNvSpPr>
          <p:nvPr/>
        </p:nvSpPr>
        <p:spPr bwMode="auto">
          <a:xfrm>
            <a:off x="7300913" y="5716588"/>
            <a:ext cx="379412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b="1">
                <a:latin typeface="Arial" pitchFamily="34" charset="0"/>
              </a:rPr>
              <a:t>1</a:t>
            </a:r>
            <a:endParaRPr lang="cs-CZ" sz="2800" b="1">
              <a:latin typeface="Arial CE" charset="-18"/>
            </a:endParaRPr>
          </a:p>
        </p:txBody>
      </p:sp>
      <p:graphicFrame>
        <p:nvGraphicFramePr>
          <p:cNvPr id="467971" name="Object 7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033588" y="2636838"/>
          <a:ext cx="1955800" cy="992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21" name="Rovnice" r:id="rId4" imgW="850680" imgH="431640" progId="Equation.3">
                  <p:embed/>
                </p:oleObj>
              </mc:Choice>
              <mc:Fallback>
                <p:oleObj name="Rovnice" r:id="rId4" imgW="8506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3588" y="2636838"/>
                        <a:ext cx="1955800" cy="992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047395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18040" cy="1752600"/>
          </a:xfrm>
        </p:spPr>
        <p:txBody>
          <a:bodyPr/>
          <a:lstStyle/>
          <a:p>
            <a:pPr eaLnBrk="1" hangingPunct="1"/>
            <a:r>
              <a:rPr lang="en-US" b="1" dirty="0" smtClean="0"/>
              <a:t>Direct illumination calculation using MIS</a:t>
            </a:r>
            <a:endParaRPr lang="cs-CZ" b="1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r>
              <a:rPr lang="en-US" sz="2000" dirty="0" smtClean="0"/>
              <a:t>We now focus on area lights instead of the motivating example that used environment maps. But the idea is the same.</a:t>
            </a:r>
            <a:endParaRPr 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27401840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Replace images by results from PG III renderer</a:t>
            </a:r>
          </a:p>
          <a:p>
            <a:endParaRPr lang="en-US" dirty="0"/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469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</a:t>
            </a:r>
            <a:r>
              <a:rPr lang="cs-CZ" dirty="0" smtClean="0"/>
              <a:t>: </a:t>
            </a:r>
            <a:r>
              <a:rPr lang="en-US" dirty="0" smtClean="0"/>
              <a:t>Is random BRDF sampling going to find the light source?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pic>
        <p:nvPicPr>
          <p:cNvPr id="4515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508" y="1628800"/>
            <a:ext cx="3556452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159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8925" y="1628800"/>
            <a:ext cx="3585483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267744" y="5301208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reference</a:t>
            </a:r>
            <a:endParaRPr lang="en-US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53789" y="5301208"/>
            <a:ext cx="22829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simple path tracer</a:t>
            </a:r>
            <a:br>
              <a:rPr lang="en-US" dirty="0" smtClean="0">
                <a:latin typeface="+mj-lt"/>
              </a:rPr>
            </a:br>
            <a:r>
              <a:rPr lang="cs-CZ" dirty="0" smtClean="0">
                <a:latin typeface="+mj-lt"/>
              </a:rPr>
              <a:t>(150 </a:t>
            </a:r>
            <a:r>
              <a:rPr lang="en-US" dirty="0" smtClean="0">
                <a:latin typeface="+mj-lt"/>
              </a:rPr>
              <a:t>paths per pixel</a:t>
            </a:r>
            <a:r>
              <a:rPr lang="cs-CZ" dirty="0" smtClean="0">
                <a:latin typeface="+mj-lt"/>
              </a:rPr>
              <a:t>)</a:t>
            </a:r>
            <a:endParaRPr lang="en-US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7095088" y="3282176"/>
            <a:ext cx="2811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latin typeface="+mj-lt"/>
              </a:rPr>
              <a:t>Images</a:t>
            </a:r>
            <a:r>
              <a:rPr lang="cs-CZ" dirty="0" smtClean="0">
                <a:latin typeface="+mj-lt"/>
              </a:rPr>
              <a:t>: Alexander </a:t>
            </a:r>
            <a:r>
              <a:rPr lang="cs-CZ" dirty="0" err="1" smtClean="0">
                <a:latin typeface="+mj-lt"/>
              </a:rPr>
              <a:t>Wilkie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2144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illumination</a:t>
            </a:r>
            <a:r>
              <a:rPr lang="cs-CZ" dirty="0" smtClean="0"/>
              <a:t>: </a:t>
            </a:r>
            <a:r>
              <a:rPr lang="en-US" dirty="0" smtClean="0"/>
              <a:t>Two strategies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sp>
        <p:nvSpPr>
          <p:cNvPr id="6" name="TextBox 6"/>
          <p:cNvSpPr txBox="1"/>
          <p:nvPr/>
        </p:nvSpPr>
        <p:spPr>
          <a:xfrm>
            <a:off x="6804248" y="5901115"/>
            <a:ext cx="2146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latin typeface="+mj-lt"/>
              </a:rPr>
              <a:t>Image: Alexander </a:t>
            </a:r>
            <a:r>
              <a:rPr lang="cs-CZ" sz="1400" dirty="0" err="1" smtClean="0">
                <a:latin typeface="+mj-lt"/>
              </a:rPr>
              <a:t>Wilkie</a:t>
            </a:r>
            <a:endParaRPr lang="en-US" sz="1400" dirty="0">
              <a:latin typeface="+mj-lt"/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4860032" y="3421707"/>
            <a:ext cx="4208682" cy="2455565"/>
            <a:chOff x="4860032" y="3421707"/>
            <a:chExt cx="4208682" cy="245556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60032" y="3421707"/>
              <a:ext cx="4208682" cy="2455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Obdélník 6"/>
            <p:cNvSpPr/>
            <p:nvPr/>
          </p:nvSpPr>
          <p:spPr>
            <a:xfrm>
              <a:off x="6444208" y="4077072"/>
              <a:ext cx="1224136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7700200" y="5157192"/>
              <a:ext cx="1368514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smtClean="0"/>
              <a:t>are calculating </a:t>
            </a:r>
            <a:r>
              <a:rPr lang="en-US" b="1" dirty="0" smtClean="0"/>
              <a:t>direct illumination</a:t>
            </a:r>
            <a:r>
              <a:rPr lang="en-US" dirty="0" smtClean="0"/>
              <a:t> due to a given light source.</a:t>
            </a:r>
          </a:p>
          <a:p>
            <a:pPr lvl="1"/>
            <a:r>
              <a:rPr lang="en-US" dirty="0" smtClean="0"/>
              <a:t>i.e. </a:t>
            </a:r>
            <a:r>
              <a:rPr lang="en-US" dirty="0"/>
              <a:t>radiance </a:t>
            </a:r>
            <a:r>
              <a:rPr lang="en-US" dirty="0" smtClean="0"/>
              <a:t>reflected from a point </a:t>
            </a:r>
            <a:r>
              <a:rPr lang="cs-CZ" b="1" dirty="0" smtClean="0"/>
              <a:t>x</a:t>
            </a:r>
            <a:r>
              <a:rPr lang="cs-CZ" dirty="0" smtClean="0"/>
              <a:t> </a:t>
            </a:r>
            <a:r>
              <a:rPr lang="en-US" dirty="0" smtClean="0"/>
              <a:t>on a surface exclusively due to the light coming directly from the considered source</a:t>
            </a:r>
            <a:endParaRPr lang="cs-CZ" dirty="0"/>
          </a:p>
          <a:p>
            <a:endParaRPr lang="en-US" b="1" dirty="0" smtClean="0"/>
          </a:p>
          <a:p>
            <a:r>
              <a:rPr lang="en-US" dirty="0" smtClean="0"/>
              <a:t>Two sampling strategies</a:t>
            </a:r>
            <a:endParaRPr lang="cs-CZ" dirty="0" smtClean="0"/>
          </a:p>
          <a:p>
            <a:pPr marL="784225" lvl="1" indent="-457200">
              <a:buFont typeface="+mj-lt"/>
              <a:buAutoNum type="arabicPeriod"/>
            </a:pPr>
            <a:r>
              <a:rPr lang="cs-CZ" b="1" dirty="0" smtClean="0"/>
              <a:t>BRDF</a:t>
            </a:r>
            <a:r>
              <a:rPr lang="en-US" b="1" dirty="0" smtClean="0"/>
              <a:t>-proportional sampling</a:t>
            </a:r>
            <a:endParaRPr lang="cs-CZ" b="1" dirty="0" smtClean="0"/>
          </a:p>
          <a:p>
            <a:pPr marL="784225" lvl="1" indent="-457200">
              <a:buFont typeface="+mj-lt"/>
              <a:buAutoNum type="arabicPeriod"/>
            </a:pPr>
            <a:r>
              <a:rPr lang="en-US" b="1" dirty="0" smtClean="0"/>
              <a:t>Light source area sampling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0267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illumination</a:t>
            </a:r>
            <a:r>
              <a:rPr lang="cs-CZ" dirty="0"/>
              <a:t>: </a:t>
            </a:r>
            <a:r>
              <a:rPr lang="en-US" dirty="0"/>
              <a:t>Two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pic>
        <p:nvPicPr>
          <p:cNvPr id="456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28800"/>
            <a:ext cx="3960000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67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628800"/>
            <a:ext cx="3952016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 rot="16200000">
            <a:off x="7715743" y="3539115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latin typeface="+mj-lt"/>
              </a:rPr>
              <a:t>Images</a:t>
            </a:r>
            <a:r>
              <a:rPr lang="cs-CZ" dirty="0" smtClean="0">
                <a:latin typeface="+mj-lt"/>
              </a:rPr>
              <a:t>: </a:t>
            </a:r>
            <a:r>
              <a:rPr lang="cs-CZ" dirty="0" err="1" smtClean="0">
                <a:latin typeface="+mj-lt"/>
              </a:rPr>
              <a:t>Eric</a:t>
            </a:r>
            <a:r>
              <a:rPr lang="cs-CZ" dirty="0" smtClean="0">
                <a:latin typeface="+mj-lt"/>
              </a:rPr>
              <a:t> </a:t>
            </a:r>
            <a:r>
              <a:rPr lang="cs-CZ" dirty="0" err="1" smtClean="0">
                <a:latin typeface="+mj-lt"/>
              </a:rPr>
              <a:t>Veach</a:t>
            </a:r>
            <a:endParaRPr lang="en-US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560" y="5661248"/>
            <a:ext cx="3943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BRDF proportional sampling</a:t>
            </a:r>
            <a:endParaRPr lang="en-US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92080" y="5661248"/>
            <a:ext cx="293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Light source area sampling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9773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illumination</a:t>
            </a:r>
            <a:r>
              <a:rPr lang="cs-CZ" dirty="0" smtClean="0"/>
              <a:t>: BRDF</a:t>
            </a:r>
            <a:r>
              <a:rPr lang="en-US" dirty="0" smtClean="0"/>
              <a:t> sampling (rehash)</a:t>
            </a:r>
            <a:r>
              <a:rPr lang="cs-CZ" dirty="0" smtClean="0"/>
              <a:t/>
            </a:r>
            <a:br>
              <a:rPr lang="cs-CZ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30725"/>
          </a:xfrm>
        </p:spPr>
        <p:txBody>
          <a:bodyPr/>
          <a:lstStyle/>
          <a:p>
            <a:r>
              <a:rPr lang="en-US" b="1" dirty="0" smtClean="0"/>
              <a:t>Integral </a:t>
            </a:r>
            <a:r>
              <a:rPr lang="cs-CZ" dirty="0" smtClean="0"/>
              <a:t>(</a:t>
            </a:r>
            <a:r>
              <a:rPr lang="en-US" dirty="0" smtClean="0"/>
              <a:t>integration over the hemisphere above </a:t>
            </a:r>
            <a:r>
              <a:rPr lang="cs-CZ" b="1" dirty="0" smtClean="0"/>
              <a:t>x</a:t>
            </a:r>
            <a:r>
              <a:rPr lang="cs-CZ" dirty="0" smtClean="0"/>
              <a:t>)</a:t>
            </a:r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b="1" dirty="0" smtClean="0"/>
          </a:p>
          <a:p>
            <a:r>
              <a:rPr lang="cs-CZ" b="1" dirty="0" smtClean="0"/>
              <a:t>MC </a:t>
            </a:r>
            <a:r>
              <a:rPr lang="en-US" b="1" dirty="0" smtClean="0"/>
              <a:t>estimator</a:t>
            </a:r>
            <a:endParaRPr lang="cs-CZ" b="1" dirty="0" smtClean="0"/>
          </a:p>
          <a:p>
            <a:pPr lvl="1"/>
            <a:r>
              <a:rPr lang="en-US" dirty="0" smtClean="0"/>
              <a:t>Generate random direction</a:t>
            </a:r>
            <a:r>
              <a:rPr lang="cs-CZ" dirty="0" smtClean="0"/>
              <a:t> </a:t>
            </a:r>
            <a:r>
              <a:rPr lang="cs-CZ" dirty="0" err="1" smtClean="0">
                <a:latin typeface="Symbol" pitchFamily="18" charset="2"/>
              </a:rPr>
              <a:t>w</a:t>
            </a:r>
            <a:r>
              <a:rPr lang="cs-CZ" baseline="-25000" dirty="0" err="1" smtClean="0"/>
              <a:t>i,</a:t>
            </a:r>
            <a:r>
              <a:rPr lang="cs-CZ" i="1" baseline="-25000" dirty="0" err="1" smtClean="0"/>
              <a:t>k</a:t>
            </a:r>
            <a:r>
              <a:rPr lang="cs-CZ" dirty="0" smtClean="0"/>
              <a:t> </a:t>
            </a:r>
            <a:r>
              <a:rPr lang="en-US" dirty="0" smtClean="0"/>
              <a:t>from the pdf </a:t>
            </a:r>
            <a:r>
              <a:rPr lang="cs-CZ" i="1" dirty="0" smtClean="0"/>
              <a:t>p</a:t>
            </a:r>
          </a:p>
          <a:p>
            <a:pPr lvl="1"/>
            <a:r>
              <a:rPr lang="en-US" dirty="0" smtClean="0"/>
              <a:t>Cast a ray from the surface point </a:t>
            </a:r>
            <a:r>
              <a:rPr lang="cs-CZ" b="1" dirty="0" smtClean="0"/>
              <a:t>x</a:t>
            </a:r>
            <a:r>
              <a:rPr lang="cs-CZ" dirty="0" smtClean="0"/>
              <a:t> </a:t>
            </a:r>
            <a:r>
              <a:rPr lang="en-US" dirty="0" smtClean="0"/>
              <a:t>in the direction </a:t>
            </a:r>
            <a:r>
              <a:rPr lang="cs-CZ" dirty="0" err="1" smtClean="0">
                <a:latin typeface="Symbol" pitchFamily="18" charset="2"/>
              </a:rPr>
              <a:t>w</a:t>
            </a:r>
            <a:r>
              <a:rPr lang="cs-CZ" baseline="-25000" dirty="0" err="1" smtClean="0"/>
              <a:t>i,</a:t>
            </a:r>
            <a:r>
              <a:rPr lang="cs-CZ" i="1" baseline="-25000" dirty="0" err="1" smtClean="0"/>
              <a:t>k</a:t>
            </a:r>
            <a:endParaRPr lang="cs-CZ" dirty="0" smtClean="0"/>
          </a:p>
          <a:p>
            <a:pPr lvl="1"/>
            <a:r>
              <a:rPr lang="en-US" dirty="0" smtClean="0"/>
              <a:t>If it hits a light source</a:t>
            </a:r>
            <a:r>
              <a:rPr lang="cs-CZ" dirty="0" smtClean="0"/>
              <a:t>, </a:t>
            </a:r>
            <a:r>
              <a:rPr lang="en-US" dirty="0" smtClean="0"/>
              <a:t>add </a:t>
            </a:r>
            <a:r>
              <a:rPr lang="cs-CZ" i="1" dirty="0" err="1" smtClean="0"/>
              <a:t>L</a:t>
            </a:r>
            <a:r>
              <a:rPr lang="cs-CZ" baseline="-25000" dirty="0" err="1" smtClean="0"/>
              <a:t>e</a:t>
            </a:r>
            <a:r>
              <a:rPr lang="cs-CZ" dirty="0" smtClean="0"/>
              <a:t>(.) </a:t>
            </a:r>
            <a:r>
              <a:rPr lang="cs-CZ" i="1" dirty="0" smtClean="0"/>
              <a:t>f</a:t>
            </a:r>
            <a:r>
              <a:rPr lang="cs-CZ" i="1" baseline="-25000" dirty="0" smtClean="0"/>
              <a:t>r</a:t>
            </a:r>
            <a:r>
              <a:rPr lang="cs-CZ" dirty="0" smtClean="0"/>
              <a:t>(.) cos/</a:t>
            </a:r>
            <a:r>
              <a:rPr lang="cs-CZ" dirty="0" err="1" smtClean="0"/>
              <a:t>pdf</a:t>
            </a:r>
            <a:r>
              <a:rPr lang="cs-CZ" dirty="0" smtClean="0"/>
              <a:t> </a:t>
            </a:r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b="1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graphicFrame>
        <p:nvGraphicFramePr>
          <p:cNvPr id="452610" name="Object 2"/>
          <p:cNvGraphicFramePr>
            <a:graphicFrameLocks noChangeAspect="1"/>
          </p:cNvGraphicFramePr>
          <p:nvPr/>
        </p:nvGraphicFramePr>
        <p:xfrm>
          <a:off x="550863" y="2236788"/>
          <a:ext cx="8181975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624" name="Rovnice" r:id="rId3" imgW="3556000" imgH="393700" progId="Equation.3">
                  <p:embed/>
                </p:oleObj>
              </mc:Choice>
              <mc:Fallback>
                <p:oleObj name="Rovnice" r:id="rId3" imgW="35560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3" y="2236788"/>
                        <a:ext cx="8181975" cy="904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3635" name="Object 3"/>
          <p:cNvGraphicFramePr>
            <a:graphicFrameLocks noChangeAspect="1"/>
          </p:cNvGraphicFramePr>
          <p:nvPr/>
        </p:nvGraphicFramePr>
        <p:xfrm>
          <a:off x="212725" y="5186363"/>
          <a:ext cx="8736013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625" name="Rovnice" r:id="rId5" imgW="3797300" imgH="457200" progId="Equation.3">
                  <p:embed/>
                </p:oleObj>
              </mc:Choice>
              <mc:Fallback>
                <p:oleObj name="Rovnice" r:id="rId5" imgW="37973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725" y="5186363"/>
                        <a:ext cx="8736013" cy="105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447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686800" cy="1139825"/>
          </a:xfrm>
        </p:spPr>
        <p:txBody>
          <a:bodyPr/>
          <a:lstStyle/>
          <a:p>
            <a:r>
              <a:rPr lang="en-US" dirty="0" smtClean="0"/>
              <a:t>Direct illumination</a:t>
            </a:r>
            <a:r>
              <a:rPr lang="cs-CZ" dirty="0" smtClean="0"/>
              <a:t>: </a:t>
            </a:r>
            <a:r>
              <a:rPr lang="en-US" dirty="0" smtClean="0"/>
              <a:t>Light source area sampling (rehash)</a:t>
            </a:r>
            <a:r>
              <a:rPr lang="cs-CZ" dirty="0" smtClean="0"/>
              <a:t/>
            </a:r>
            <a:br>
              <a:rPr lang="cs-CZ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30725"/>
          </a:xfrm>
        </p:spPr>
        <p:txBody>
          <a:bodyPr/>
          <a:lstStyle/>
          <a:p>
            <a:r>
              <a:rPr lang="en-US" b="1" dirty="0" smtClean="0"/>
              <a:t>Integral</a:t>
            </a:r>
            <a:r>
              <a:rPr lang="cs-CZ" b="1" dirty="0" smtClean="0"/>
              <a:t> </a:t>
            </a:r>
            <a:r>
              <a:rPr lang="cs-CZ" dirty="0" smtClean="0"/>
              <a:t>(</a:t>
            </a:r>
            <a:r>
              <a:rPr lang="en-US" dirty="0" smtClean="0"/>
              <a:t>integration over the light source area</a:t>
            </a:r>
            <a:r>
              <a:rPr lang="cs-CZ" dirty="0" smtClean="0"/>
              <a:t>)</a:t>
            </a:r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b="1" dirty="0" smtClean="0"/>
          </a:p>
          <a:p>
            <a:r>
              <a:rPr lang="cs-CZ" b="1" dirty="0" smtClean="0"/>
              <a:t>MC </a:t>
            </a:r>
            <a:r>
              <a:rPr lang="en-US" b="1" dirty="0" smtClean="0"/>
              <a:t>estimator</a:t>
            </a:r>
            <a:endParaRPr lang="cs-CZ" b="1" dirty="0" smtClean="0"/>
          </a:p>
          <a:p>
            <a:pPr lvl="1"/>
            <a:r>
              <a:rPr lang="en-US" dirty="0" smtClean="0"/>
              <a:t>Generate a random position </a:t>
            </a:r>
            <a:r>
              <a:rPr lang="cs-CZ" b="1" dirty="0" smtClean="0"/>
              <a:t>y</a:t>
            </a:r>
            <a:r>
              <a:rPr lang="en-US" i="1" baseline="-25000" dirty="0" smtClean="0"/>
              <a:t>k</a:t>
            </a:r>
            <a:r>
              <a:rPr lang="cs-CZ" dirty="0" smtClean="0"/>
              <a:t> </a:t>
            </a:r>
            <a:r>
              <a:rPr lang="en-US" dirty="0" smtClean="0"/>
              <a:t>on the source</a:t>
            </a:r>
            <a:endParaRPr lang="cs-CZ" i="1" dirty="0" smtClean="0"/>
          </a:p>
          <a:p>
            <a:pPr lvl="1"/>
            <a:r>
              <a:rPr lang="en-US" dirty="0" smtClean="0"/>
              <a:t>Test the visibility </a:t>
            </a:r>
            <a:r>
              <a:rPr lang="cs-CZ" dirty="0"/>
              <a:t>V(x</a:t>
            </a:r>
            <a:r>
              <a:rPr lang="cs-CZ" dirty="0" smtClean="0"/>
              <a:t>,</a:t>
            </a:r>
            <a:r>
              <a:rPr lang="en-US" dirty="0" smtClean="0"/>
              <a:t> </a:t>
            </a:r>
            <a:r>
              <a:rPr lang="cs-CZ" dirty="0" smtClean="0"/>
              <a:t>y)</a:t>
            </a:r>
            <a:r>
              <a:rPr lang="en-US" dirty="0" smtClean="0"/>
              <a:t> between </a:t>
            </a:r>
            <a:r>
              <a:rPr lang="cs-CZ" b="1" dirty="0" smtClean="0"/>
              <a:t>x</a:t>
            </a:r>
            <a:r>
              <a:rPr lang="cs-CZ" dirty="0" smtClean="0"/>
              <a:t> </a:t>
            </a:r>
            <a:r>
              <a:rPr lang="en-US" dirty="0" smtClean="0"/>
              <a:t>and </a:t>
            </a:r>
            <a:r>
              <a:rPr lang="cs-CZ" b="1" dirty="0" smtClean="0"/>
              <a:t>y</a:t>
            </a:r>
          </a:p>
          <a:p>
            <a:pPr lvl="1"/>
            <a:r>
              <a:rPr lang="en-US" dirty="0" smtClean="0"/>
              <a:t>If </a:t>
            </a:r>
            <a:r>
              <a:rPr lang="cs-CZ" dirty="0" smtClean="0"/>
              <a:t>V(x,</a:t>
            </a:r>
            <a:r>
              <a:rPr lang="en-US" dirty="0" smtClean="0"/>
              <a:t> </a:t>
            </a:r>
            <a:r>
              <a:rPr lang="cs-CZ" dirty="0" smtClean="0"/>
              <a:t>y)</a:t>
            </a:r>
            <a:r>
              <a:rPr lang="en-US" dirty="0" smtClean="0"/>
              <a:t> </a:t>
            </a:r>
            <a:r>
              <a:rPr lang="cs-CZ" dirty="0" smtClean="0"/>
              <a:t>=</a:t>
            </a:r>
            <a:r>
              <a:rPr lang="en-US" dirty="0" smtClean="0"/>
              <a:t> </a:t>
            </a:r>
            <a:r>
              <a:rPr lang="cs-CZ" dirty="0" smtClean="0"/>
              <a:t>1, </a:t>
            </a:r>
            <a:r>
              <a:rPr lang="en-US" dirty="0" smtClean="0"/>
              <a:t>add |A| </a:t>
            </a:r>
            <a:r>
              <a:rPr lang="cs-CZ" i="1" dirty="0" err="1" smtClean="0"/>
              <a:t>L</a:t>
            </a:r>
            <a:r>
              <a:rPr lang="cs-CZ" baseline="-25000" dirty="0" err="1" smtClean="0"/>
              <a:t>e</a:t>
            </a:r>
            <a:r>
              <a:rPr lang="cs-CZ" dirty="0" smtClean="0"/>
              <a:t>(</a:t>
            </a:r>
            <a:r>
              <a:rPr lang="cs-CZ" b="1" dirty="0" smtClean="0"/>
              <a:t>y</a:t>
            </a:r>
            <a:r>
              <a:rPr lang="cs-CZ" dirty="0" smtClean="0"/>
              <a:t>) </a:t>
            </a:r>
            <a:r>
              <a:rPr lang="cs-CZ" i="1" dirty="0" smtClean="0"/>
              <a:t>f</a:t>
            </a:r>
            <a:r>
              <a:rPr lang="cs-CZ" i="1" baseline="-25000" dirty="0" smtClean="0"/>
              <a:t>r</a:t>
            </a:r>
            <a:r>
              <a:rPr lang="cs-CZ" dirty="0" smtClean="0"/>
              <a:t>(.) cos/</a:t>
            </a:r>
            <a:r>
              <a:rPr lang="cs-CZ" dirty="0" err="1" smtClean="0"/>
              <a:t>pdf</a:t>
            </a:r>
            <a:r>
              <a:rPr lang="cs-CZ" dirty="0" smtClean="0"/>
              <a:t> </a:t>
            </a:r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b="1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graphicFrame>
        <p:nvGraphicFramePr>
          <p:cNvPr id="454660" name="Object 4"/>
          <p:cNvGraphicFramePr>
            <a:graphicFrameLocks noChangeAspect="1"/>
          </p:cNvGraphicFramePr>
          <p:nvPr/>
        </p:nvGraphicFramePr>
        <p:xfrm>
          <a:off x="271463" y="2368550"/>
          <a:ext cx="8718550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648" name="Rovnice" r:id="rId3" imgW="4140200" imgH="368300" progId="Equation.3">
                  <p:embed/>
                </p:oleObj>
              </mc:Choice>
              <mc:Fallback>
                <p:oleObj name="Rovnice" r:id="rId3" imgW="41402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463" y="2368550"/>
                        <a:ext cx="8718550" cy="773113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FF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4661" name="Object 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1798" y="5301208"/>
          <a:ext cx="9137650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649" name="Rovnice" r:id="rId5" imgW="4457700" imgH="444500" progId="Equation.3">
                  <p:embed/>
                </p:oleObj>
              </mc:Choice>
              <mc:Fallback>
                <p:oleObj name="Rovnice" r:id="rId5" imgW="44577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98" y="5301208"/>
                        <a:ext cx="9137650" cy="911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00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illumination</a:t>
            </a:r>
            <a:r>
              <a:rPr lang="cs-CZ" dirty="0" smtClean="0"/>
              <a:t>: </a:t>
            </a:r>
            <a:r>
              <a:rPr lang="en-US" dirty="0" smtClean="0"/>
              <a:t>Two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BRDF proportional sampling</a:t>
            </a:r>
            <a:endParaRPr lang="cs-CZ" b="1" dirty="0" smtClean="0"/>
          </a:p>
          <a:p>
            <a:pPr lvl="1"/>
            <a:r>
              <a:rPr lang="en-US" dirty="0" smtClean="0"/>
              <a:t>Better for large light sources and/or highly glossy BRDFs</a:t>
            </a:r>
            <a:endParaRPr lang="cs-CZ" dirty="0" smtClean="0"/>
          </a:p>
          <a:p>
            <a:pPr lvl="1"/>
            <a:r>
              <a:rPr lang="en-US" dirty="0" smtClean="0"/>
              <a:t>The probability of hitting a small light source is small </a:t>
            </a:r>
            <a:r>
              <a:rPr lang="cs-CZ" dirty="0" smtClean="0"/>
              <a:t>-</a:t>
            </a:r>
            <a:r>
              <a:rPr lang="en-US" dirty="0" smtClean="0"/>
              <a:t>&gt; high variance</a:t>
            </a:r>
            <a:r>
              <a:rPr lang="cs-CZ" dirty="0" smtClean="0"/>
              <a:t>, </a:t>
            </a:r>
            <a:r>
              <a:rPr lang="en-US" dirty="0" smtClean="0"/>
              <a:t>noise</a:t>
            </a:r>
            <a:endParaRPr lang="cs-CZ" b="1" dirty="0" smtClean="0"/>
          </a:p>
          <a:p>
            <a:endParaRPr lang="cs-CZ" b="1" dirty="0" smtClean="0"/>
          </a:p>
          <a:p>
            <a:r>
              <a:rPr lang="en-US" b="1" dirty="0" smtClean="0"/>
              <a:t>Light source area sampling</a:t>
            </a:r>
            <a:endParaRPr lang="cs-CZ" b="1" dirty="0" smtClean="0"/>
          </a:p>
          <a:p>
            <a:pPr lvl="1"/>
            <a:r>
              <a:rPr lang="en-US" dirty="0" smtClean="0"/>
              <a:t>Better for smaller light sources</a:t>
            </a:r>
            <a:endParaRPr lang="cs-CZ" dirty="0" smtClean="0"/>
          </a:p>
          <a:p>
            <a:pPr lvl="1"/>
            <a:r>
              <a:rPr lang="en-US" dirty="0" smtClean="0"/>
              <a:t>It is the only possible strategy for point sources</a:t>
            </a:r>
            <a:endParaRPr lang="cs-CZ" dirty="0" smtClean="0"/>
          </a:p>
          <a:p>
            <a:pPr lvl="1"/>
            <a:r>
              <a:rPr lang="en-US" dirty="0" smtClean="0"/>
              <a:t>For large sources, many samples are generated outside the BRDF lobe  -&gt; high variance, noise</a:t>
            </a:r>
            <a:endParaRPr lang="cs-CZ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405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illumination</a:t>
            </a:r>
            <a:r>
              <a:rPr lang="cs-CZ" dirty="0"/>
              <a:t>: </a:t>
            </a:r>
            <a:r>
              <a:rPr lang="en-US" dirty="0"/>
              <a:t>Two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Which strategy should we choose?</a:t>
            </a:r>
            <a:endParaRPr lang="cs-CZ" dirty="0" smtClean="0"/>
          </a:p>
          <a:p>
            <a:pPr lvl="1"/>
            <a:r>
              <a:rPr lang="en-US" b="1" dirty="0" smtClean="0"/>
              <a:t>Both!</a:t>
            </a:r>
            <a:endParaRPr lang="cs-CZ" b="1" dirty="0" smtClean="0"/>
          </a:p>
          <a:p>
            <a:pPr lvl="1"/>
            <a:endParaRPr lang="cs-CZ" b="1" dirty="0" smtClean="0"/>
          </a:p>
          <a:p>
            <a:r>
              <a:rPr lang="en-US" dirty="0" smtClean="0"/>
              <a:t>Both strategies estimate the same quantity </a:t>
            </a:r>
            <a:r>
              <a:rPr lang="cs-CZ" i="1" dirty="0" err="1" smtClean="0"/>
              <a:t>L</a:t>
            </a:r>
            <a:r>
              <a:rPr lang="cs-CZ" baseline="-25000" dirty="0" err="1" smtClean="0"/>
              <a:t>r</a:t>
            </a:r>
            <a:r>
              <a:rPr lang="cs-CZ" dirty="0" smtClean="0"/>
              <a:t>(</a:t>
            </a:r>
            <a:r>
              <a:rPr lang="cs-CZ" b="1" dirty="0" smtClean="0"/>
              <a:t>x</a:t>
            </a:r>
            <a:r>
              <a:rPr lang="cs-CZ" dirty="0" smtClean="0"/>
              <a:t>, </a:t>
            </a:r>
            <a:r>
              <a:rPr lang="cs-CZ" dirty="0" err="1" smtClean="0">
                <a:latin typeface="Symbol" pitchFamily="18" charset="2"/>
              </a:rPr>
              <a:t>w</a:t>
            </a:r>
            <a:r>
              <a:rPr lang="cs-CZ" baseline="-25000" dirty="0" err="1" smtClean="0"/>
              <a:t>o</a:t>
            </a:r>
            <a:r>
              <a:rPr lang="cs-CZ" dirty="0" smtClean="0"/>
              <a:t>)</a:t>
            </a:r>
            <a:endParaRPr lang="en-US" dirty="0" smtClean="0"/>
          </a:p>
          <a:p>
            <a:pPr lvl="1"/>
            <a:r>
              <a:rPr lang="en-US" dirty="0" smtClean="0"/>
              <a:t>A mere sum would estimate </a:t>
            </a:r>
            <a:r>
              <a:rPr lang="cs-CZ" dirty="0" smtClean="0"/>
              <a:t>2 </a:t>
            </a:r>
            <a:r>
              <a:rPr lang="en-US" dirty="0" smtClean="0"/>
              <a:t>x </a:t>
            </a:r>
            <a:r>
              <a:rPr lang="cs-CZ" i="1" dirty="0" err="1" smtClean="0"/>
              <a:t>L</a:t>
            </a:r>
            <a:r>
              <a:rPr lang="cs-CZ" baseline="-25000" dirty="0" err="1" smtClean="0"/>
              <a:t>r</a:t>
            </a:r>
            <a:r>
              <a:rPr lang="cs-CZ" dirty="0" smtClean="0"/>
              <a:t>(</a:t>
            </a:r>
            <a:r>
              <a:rPr lang="cs-CZ" b="1" dirty="0" smtClean="0"/>
              <a:t>x</a:t>
            </a:r>
            <a:r>
              <a:rPr lang="cs-CZ" dirty="0" smtClean="0"/>
              <a:t>, </a:t>
            </a:r>
            <a:r>
              <a:rPr lang="cs-CZ" dirty="0" err="1" smtClean="0">
                <a:latin typeface="Symbol" pitchFamily="18" charset="2"/>
              </a:rPr>
              <a:t>w</a:t>
            </a:r>
            <a:r>
              <a:rPr lang="cs-CZ" baseline="-25000" dirty="0" err="1" smtClean="0"/>
              <a:t>o</a:t>
            </a:r>
            <a:r>
              <a:rPr lang="cs-CZ" dirty="0" smtClean="0"/>
              <a:t>) </a:t>
            </a:r>
            <a:r>
              <a:rPr lang="en-US" dirty="0" smtClean="0"/>
              <a:t>, which is wrong</a:t>
            </a:r>
            <a:endParaRPr lang="cs-CZ" dirty="0" smtClean="0"/>
          </a:p>
          <a:p>
            <a:pPr lvl="1"/>
            <a:endParaRPr lang="cs-CZ" dirty="0" smtClean="0"/>
          </a:p>
          <a:p>
            <a:r>
              <a:rPr lang="en-US" dirty="0" smtClean="0"/>
              <a:t>We need a weighted average of the techniques, but </a:t>
            </a:r>
            <a:r>
              <a:rPr lang="en-US" b="1" dirty="0" smtClean="0"/>
              <a:t>how to choose the weights</a:t>
            </a:r>
            <a:r>
              <a:rPr lang="en-US" dirty="0" smtClean="0"/>
              <a:t>? =&gt; MIS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4472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choose the weights</a:t>
            </a:r>
            <a:r>
              <a:rPr lang="cs-CZ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Multiple importance sampling</a:t>
            </a:r>
            <a:r>
              <a:rPr lang="cs-CZ" dirty="0" smtClean="0"/>
              <a:t> (</a:t>
            </a:r>
            <a:r>
              <a:rPr lang="cs-CZ" dirty="0" err="1" smtClean="0"/>
              <a:t>Veach</a:t>
            </a:r>
            <a:r>
              <a:rPr lang="cs-CZ" dirty="0" smtClean="0"/>
              <a:t> </a:t>
            </a:r>
            <a:r>
              <a:rPr lang="en-US" dirty="0" smtClean="0"/>
              <a:t>&amp; </a:t>
            </a:r>
            <a:r>
              <a:rPr lang="en-US" dirty="0" err="1" smtClean="0"/>
              <a:t>Guibas</a:t>
            </a:r>
            <a:r>
              <a:rPr lang="en-US" dirty="0" smtClean="0"/>
              <a:t>, 95)</a:t>
            </a:r>
          </a:p>
          <a:p>
            <a:endParaRPr lang="en-US" dirty="0" smtClean="0"/>
          </a:p>
          <a:p>
            <a:r>
              <a:rPr lang="en-US" dirty="0" smtClean="0"/>
              <a:t>Weights are functions of </a:t>
            </a:r>
            <a:br>
              <a:rPr lang="en-US" dirty="0" smtClean="0"/>
            </a:br>
            <a:r>
              <a:rPr lang="en-US" dirty="0" smtClean="0"/>
              <a:t>the pdf values</a:t>
            </a:r>
            <a:endParaRPr lang="cs-CZ" dirty="0" smtClean="0"/>
          </a:p>
          <a:p>
            <a:endParaRPr lang="cs-CZ" dirty="0" smtClean="0"/>
          </a:p>
          <a:p>
            <a:r>
              <a:rPr lang="en-US" dirty="0" smtClean="0"/>
              <a:t>Almost minimizes variance </a:t>
            </a:r>
            <a:br>
              <a:rPr lang="en-US" dirty="0" smtClean="0"/>
            </a:br>
            <a:r>
              <a:rPr lang="en-US" dirty="0" smtClean="0"/>
              <a:t>of the combined estimator</a:t>
            </a:r>
            <a:endParaRPr lang="cs-CZ" dirty="0" smtClean="0"/>
          </a:p>
          <a:p>
            <a:endParaRPr lang="cs-CZ" dirty="0" smtClean="0"/>
          </a:p>
          <a:p>
            <a:r>
              <a:rPr lang="en-US" dirty="0" smtClean="0"/>
              <a:t>Almost optimal solution</a:t>
            </a:r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pic>
        <p:nvPicPr>
          <p:cNvPr id="457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276872"/>
            <a:ext cx="367240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 rot="16200000">
            <a:off x="7765436" y="3539115"/>
            <a:ext cx="2047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+mj-lt"/>
              </a:rPr>
              <a:t>Image: </a:t>
            </a:r>
            <a:r>
              <a:rPr lang="cs-CZ" dirty="0" err="1" smtClean="0">
                <a:latin typeface="+mj-lt"/>
              </a:rPr>
              <a:t>Eric</a:t>
            </a:r>
            <a:r>
              <a:rPr lang="cs-CZ" dirty="0" smtClean="0">
                <a:latin typeface="+mj-lt"/>
              </a:rPr>
              <a:t> </a:t>
            </a:r>
            <a:r>
              <a:rPr lang="cs-CZ" dirty="0" err="1" smtClean="0">
                <a:latin typeface="+mj-lt"/>
              </a:rPr>
              <a:t>Veach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9085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435280" cy="1139825"/>
          </a:xfrm>
        </p:spPr>
        <p:txBody>
          <a:bodyPr/>
          <a:lstStyle/>
          <a:p>
            <a:r>
              <a:rPr lang="en-US" dirty="0" smtClean="0"/>
              <a:t>Direct illumination calculation using MIS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pic>
        <p:nvPicPr>
          <p:cNvPr id="474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916832"/>
            <a:ext cx="7200900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99592" y="5661248"/>
            <a:ext cx="3583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Sampling technique </a:t>
            </a:r>
            <a:r>
              <a:rPr lang="cs-CZ" b="1" dirty="0" smtClean="0">
                <a:latin typeface="+mj-lt"/>
              </a:rPr>
              <a:t>(</a:t>
            </a:r>
            <a:r>
              <a:rPr lang="cs-CZ" b="1" dirty="0" err="1" smtClean="0">
                <a:latin typeface="+mj-lt"/>
              </a:rPr>
              <a:t>pdf</a:t>
            </a:r>
            <a:r>
              <a:rPr lang="cs-CZ" b="1" dirty="0" smtClean="0">
                <a:latin typeface="+mj-lt"/>
              </a:rPr>
              <a:t>) p</a:t>
            </a:r>
            <a:r>
              <a:rPr lang="cs-CZ" b="1" baseline="-25000" dirty="0" smtClean="0">
                <a:latin typeface="+mj-lt"/>
              </a:rPr>
              <a:t>1</a:t>
            </a:r>
            <a:r>
              <a:rPr lang="cs-CZ" b="1" dirty="0" smtClean="0">
                <a:latin typeface="+mj-lt"/>
              </a:rPr>
              <a:t>:</a:t>
            </a:r>
            <a:r>
              <a:rPr lang="en-US" b="1" dirty="0" smtClean="0">
                <a:latin typeface="+mj-lt"/>
              </a:rPr>
              <a:t/>
            </a:r>
            <a:br>
              <a:rPr lang="en-US" b="1" dirty="0" smtClean="0">
                <a:latin typeface="+mj-lt"/>
              </a:rPr>
            </a:br>
            <a:r>
              <a:rPr lang="cs-CZ" b="1" dirty="0" smtClean="0">
                <a:latin typeface="+mj-lt"/>
              </a:rPr>
              <a:t>BRDF</a:t>
            </a:r>
            <a:r>
              <a:rPr lang="en-US" b="1" dirty="0" smtClean="0">
                <a:latin typeface="+mj-lt"/>
              </a:rPr>
              <a:t> sampling</a:t>
            </a:r>
            <a:endParaRPr lang="en-US" b="1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5661248"/>
            <a:ext cx="3722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Sampling technique</a:t>
            </a:r>
            <a:r>
              <a:rPr lang="cs-CZ" b="1" dirty="0" smtClean="0">
                <a:latin typeface="+mj-lt"/>
              </a:rPr>
              <a:t> (</a:t>
            </a:r>
            <a:r>
              <a:rPr lang="cs-CZ" b="1" dirty="0" err="1" smtClean="0">
                <a:latin typeface="+mj-lt"/>
              </a:rPr>
              <a:t>pdf</a:t>
            </a:r>
            <a:r>
              <a:rPr lang="cs-CZ" b="1" dirty="0" smtClean="0">
                <a:latin typeface="+mj-lt"/>
              </a:rPr>
              <a:t>) p</a:t>
            </a:r>
            <a:r>
              <a:rPr lang="cs-CZ" b="1" baseline="-25000" dirty="0" smtClean="0">
                <a:latin typeface="+mj-lt"/>
              </a:rPr>
              <a:t>2</a:t>
            </a:r>
            <a:r>
              <a:rPr lang="cs-CZ" b="1" dirty="0" smtClean="0">
                <a:latin typeface="+mj-lt"/>
              </a:rPr>
              <a:t>:</a:t>
            </a:r>
            <a:r>
              <a:rPr lang="en-US" b="1" dirty="0" smtClean="0">
                <a:latin typeface="+mj-lt"/>
              </a:rPr>
              <a:t/>
            </a:r>
            <a:br>
              <a:rPr lang="en-US" b="1" dirty="0" smtClean="0">
                <a:latin typeface="+mj-lt"/>
              </a:rPr>
            </a:br>
            <a:r>
              <a:rPr lang="en-US" b="1" dirty="0" smtClean="0">
                <a:latin typeface="+mj-lt"/>
              </a:rPr>
              <a:t>Light source area sampling</a:t>
            </a:r>
            <a:endParaRPr lang="en-US" b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7095088" y="3282176"/>
            <a:ext cx="2811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+mj-lt"/>
              </a:rPr>
              <a:t>Image: Alexander </a:t>
            </a:r>
            <a:r>
              <a:rPr lang="cs-CZ" dirty="0" err="1" smtClean="0">
                <a:latin typeface="+mj-lt"/>
              </a:rPr>
              <a:t>Wilkie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4957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pic>
        <p:nvPicPr>
          <p:cNvPr id="475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41574"/>
            <a:ext cx="36480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160121" y="5313982"/>
            <a:ext cx="28280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Arithmetic average</a:t>
            </a:r>
            <a:r>
              <a:rPr lang="cs-CZ" dirty="0" smtClean="0">
                <a:latin typeface="+mj-lt"/>
              </a:rPr>
              <a:t/>
            </a:r>
            <a:br>
              <a:rPr lang="cs-CZ" dirty="0" smtClean="0">
                <a:latin typeface="+mj-lt"/>
              </a:rPr>
            </a:br>
            <a:r>
              <a:rPr lang="en-US" dirty="0" smtClean="0">
                <a:latin typeface="+mj-lt"/>
              </a:rPr>
              <a:t>Preserves</a:t>
            </a:r>
            <a:r>
              <a:rPr lang="en-US" b="1" dirty="0" smtClean="0">
                <a:latin typeface="+mj-lt"/>
              </a:rPr>
              <a:t> bad </a:t>
            </a:r>
            <a:r>
              <a:rPr lang="en-US" dirty="0" smtClean="0">
                <a:latin typeface="+mj-lt"/>
              </a:rPr>
              <a:t>properties </a:t>
            </a:r>
            <a:br>
              <a:rPr lang="en-US" dirty="0" smtClean="0">
                <a:latin typeface="+mj-lt"/>
              </a:rPr>
            </a:br>
            <a:r>
              <a:rPr lang="en-US" dirty="0" smtClean="0">
                <a:latin typeface="+mj-lt"/>
              </a:rPr>
              <a:t>of both techniques</a:t>
            </a:r>
            <a:endParaRPr lang="en-US" dirty="0">
              <a:latin typeface="+mj-lt"/>
            </a:endParaRPr>
          </a:p>
        </p:txBody>
      </p:sp>
      <p:pic>
        <p:nvPicPr>
          <p:cNvPr id="4751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661605"/>
            <a:ext cx="3629025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401595" y="5334013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Balance heuristic</a:t>
            </a:r>
            <a:r>
              <a:rPr lang="cs-CZ" dirty="0" smtClean="0">
                <a:latin typeface="+mj-lt"/>
              </a:rPr>
              <a:t/>
            </a:r>
            <a:br>
              <a:rPr lang="cs-CZ" dirty="0" smtClean="0">
                <a:latin typeface="+mj-lt"/>
              </a:rPr>
            </a:br>
            <a:r>
              <a:rPr lang="en-US" dirty="0" smtClean="0">
                <a:latin typeface="+mj-lt"/>
              </a:rPr>
              <a:t>Bingo!!!</a:t>
            </a:r>
            <a:endParaRPr lang="en-US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7095088" y="3282176"/>
            <a:ext cx="2811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+mj-lt"/>
              </a:rPr>
              <a:t>Image: Alexander </a:t>
            </a:r>
            <a:r>
              <a:rPr lang="cs-CZ" dirty="0" err="1" smtClean="0">
                <a:latin typeface="+mj-lt"/>
              </a:rPr>
              <a:t>Wilkie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0332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18040" cy="1752600"/>
          </a:xfrm>
        </p:spPr>
        <p:txBody>
          <a:bodyPr/>
          <a:lstStyle/>
          <a:p>
            <a:pPr eaLnBrk="1" hangingPunct="1"/>
            <a:r>
              <a:rPr lang="en-US" b="1" dirty="0" smtClean="0"/>
              <a:t>Multiple Importance Sampling in a few slides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16724205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 weight calculation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517232"/>
            <a:ext cx="8229600" cy="61369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graphicFrame>
        <p:nvGraphicFramePr>
          <p:cNvPr id="476162" name="Object 7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466975" y="2522538"/>
          <a:ext cx="3589338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493" name="Rovnice" r:id="rId3" imgW="1562100" imgH="469900" progId="Equation.3">
                  <p:embed/>
                </p:oleObj>
              </mc:Choice>
              <mc:Fallback>
                <p:oleObj name="Rovnice" r:id="rId3" imgW="15621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6975" y="2522538"/>
                        <a:ext cx="3589338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/>
          <p:cNvCxnSpPr/>
          <p:nvPr/>
        </p:nvCxnSpPr>
        <p:spPr>
          <a:xfrm>
            <a:off x="2123728" y="2060848"/>
            <a:ext cx="720080" cy="7200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55086" y="1414517"/>
            <a:ext cx="2032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Sample weight for</a:t>
            </a:r>
            <a:r>
              <a:rPr lang="cs-CZ" dirty="0" smtClean="0">
                <a:latin typeface="+mj-lt"/>
              </a:rPr>
              <a:t/>
            </a:r>
            <a:br>
              <a:rPr lang="cs-CZ" dirty="0" smtClean="0">
                <a:latin typeface="+mj-lt"/>
              </a:rPr>
            </a:br>
            <a:r>
              <a:rPr lang="cs-CZ" dirty="0" smtClean="0">
                <a:latin typeface="+mj-lt"/>
              </a:rPr>
              <a:t>BRDF </a:t>
            </a:r>
            <a:r>
              <a:rPr lang="en-US" dirty="0" smtClean="0">
                <a:latin typeface="+mj-lt"/>
              </a:rPr>
              <a:t>sampling</a:t>
            </a:r>
            <a:endParaRPr lang="en-US" dirty="0">
              <a:latin typeface="+mj-lt"/>
            </a:endParaRPr>
          </a:p>
        </p:txBody>
      </p:sp>
      <p:cxnSp>
        <p:nvCxnSpPr>
          <p:cNvPr id="10" name="Straight Arrow Connector 9"/>
          <p:cNvCxnSpPr>
            <a:stCxn id="12" idx="0"/>
          </p:cNvCxnSpPr>
          <p:nvPr/>
        </p:nvCxnSpPr>
        <p:spPr>
          <a:xfrm flipV="1">
            <a:off x="1523247" y="3573016"/>
            <a:ext cx="2328673" cy="6480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61472" y="4221088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PDF for </a:t>
            </a:r>
            <a:r>
              <a:rPr lang="cs-CZ" dirty="0" smtClean="0">
                <a:latin typeface="+mj-lt"/>
              </a:rPr>
              <a:t>BRDF</a:t>
            </a:r>
            <a:r>
              <a:rPr lang="en-US" dirty="0" smtClean="0">
                <a:latin typeface="+mj-lt"/>
              </a:rPr>
              <a:t> </a:t>
            </a:r>
            <a:br>
              <a:rPr lang="en-US" dirty="0" smtClean="0">
                <a:latin typeface="+mj-lt"/>
              </a:rPr>
            </a:br>
            <a:r>
              <a:rPr lang="en-US" dirty="0" smtClean="0">
                <a:latin typeface="+mj-lt"/>
              </a:rPr>
              <a:t>sampling</a:t>
            </a:r>
            <a:endParaRPr lang="en-US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09764" y="4222829"/>
            <a:ext cx="6017993" cy="6463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PDF with which the direction </a:t>
            </a:r>
            <a:r>
              <a:rPr lang="cs-CZ" b="1" dirty="0" err="1" smtClean="0">
                <a:latin typeface="Symbol" pitchFamily="18" charset="2"/>
              </a:rPr>
              <a:t>w</a:t>
            </a:r>
            <a:r>
              <a:rPr lang="cs-CZ" b="1" baseline="-25000" dirty="0" err="1" smtClean="0">
                <a:latin typeface="+mj-lt"/>
              </a:rPr>
              <a:t>j</a:t>
            </a:r>
            <a:r>
              <a:rPr lang="cs-CZ" b="1" dirty="0" smtClean="0">
                <a:latin typeface="+mj-lt"/>
              </a:rPr>
              <a:t> </a:t>
            </a:r>
            <a:r>
              <a:rPr lang="en-US" b="1" dirty="0" smtClean="0">
                <a:latin typeface="+mj-lt"/>
              </a:rPr>
              <a:t>would have been </a:t>
            </a:r>
            <a:br>
              <a:rPr lang="en-US" b="1" dirty="0" smtClean="0">
                <a:latin typeface="+mj-lt"/>
              </a:rPr>
            </a:br>
            <a:r>
              <a:rPr lang="en-US" b="1" dirty="0" smtClean="0">
                <a:latin typeface="+mj-lt"/>
              </a:rPr>
              <a:t>generated</a:t>
            </a:r>
            <a:r>
              <a:rPr lang="cs-CZ" b="1" dirty="0" smtClean="0">
                <a:latin typeface="+mj-lt"/>
              </a:rPr>
              <a:t>, </a:t>
            </a:r>
            <a:r>
              <a:rPr lang="en-US" b="1" dirty="0" smtClean="0">
                <a:latin typeface="+mj-lt"/>
              </a:rPr>
              <a:t>if we used light source area sampling</a:t>
            </a:r>
            <a:endParaRPr lang="en-US" b="1" dirty="0">
              <a:latin typeface="+mj-lt"/>
            </a:endParaRPr>
          </a:p>
        </p:txBody>
      </p:sp>
      <p:cxnSp>
        <p:nvCxnSpPr>
          <p:cNvPr id="19" name="Straight Arrow Connector 18"/>
          <p:cNvCxnSpPr>
            <a:stCxn id="15" idx="0"/>
          </p:cNvCxnSpPr>
          <p:nvPr/>
        </p:nvCxnSpPr>
        <p:spPr>
          <a:xfrm flipH="1" flipV="1">
            <a:off x="5391835" y="3645025"/>
            <a:ext cx="726926" cy="5778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68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PDFs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BRDF</a:t>
            </a:r>
            <a:r>
              <a:rPr lang="en-US" b="1" dirty="0" smtClean="0"/>
              <a:t> sampling</a:t>
            </a:r>
            <a:r>
              <a:rPr lang="cs-CZ" b="1" dirty="0" smtClean="0"/>
              <a:t>: p</a:t>
            </a:r>
            <a:r>
              <a:rPr lang="cs-CZ" b="1" baseline="-25000" dirty="0" smtClean="0"/>
              <a:t>1</a:t>
            </a:r>
            <a:r>
              <a:rPr lang="cs-CZ" b="1" dirty="0" smtClean="0"/>
              <a:t>(</a:t>
            </a:r>
            <a:r>
              <a:rPr lang="cs-CZ" b="1" dirty="0" smtClean="0">
                <a:latin typeface="Symbol" pitchFamily="18" charset="2"/>
              </a:rPr>
              <a:t>w</a:t>
            </a:r>
            <a:r>
              <a:rPr lang="cs-CZ" b="1" dirty="0" smtClean="0"/>
              <a:t>)</a:t>
            </a:r>
          </a:p>
          <a:p>
            <a:pPr lvl="1"/>
            <a:r>
              <a:rPr lang="en-US" dirty="0" smtClean="0"/>
              <a:t>Depends on the BRDF</a:t>
            </a:r>
            <a:r>
              <a:rPr lang="cs-CZ" dirty="0" smtClean="0"/>
              <a:t>, </a:t>
            </a:r>
            <a:r>
              <a:rPr lang="en-US" dirty="0" smtClean="0"/>
              <a:t>e.g. for a </a:t>
            </a:r>
            <a:r>
              <a:rPr lang="en-US" dirty="0" err="1" smtClean="0"/>
              <a:t>Lambertian</a:t>
            </a:r>
            <a:r>
              <a:rPr lang="en-US" dirty="0" smtClean="0"/>
              <a:t> </a:t>
            </a:r>
            <a:r>
              <a:rPr lang="cs-CZ" dirty="0" smtClean="0"/>
              <a:t>BRDF</a:t>
            </a:r>
            <a:r>
              <a:rPr lang="en-US" dirty="0"/>
              <a:t>: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b="1" dirty="0" smtClean="0"/>
          </a:p>
          <a:p>
            <a:r>
              <a:rPr lang="en-US" b="1" dirty="0" smtClean="0"/>
              <a:t>Light source area sampling</a:t>
            </a:r>
            <a:r>
              <a:rPr lang="cs-CZ" b="1" dirty="0" smtClean="0"/>
              <a:t>: p</a:t>
            </a:r>
            <a:r>
              <a:rPr lang="cs-CZ" b="1" baseline="-25000" dirty="0" smtClean="0"/>
              <a:t>2</a:t>
            </a:r>
            <a:r>
              <a:rPr lang="cs-CZ" b="1" dirty="0" smtClean="0"/>
              <a:t>(</a:t>
            </a:r>
            <a:r>
              <a:rPr lang="cs-CZ" b="1" dirty="0" smtClean="0">
                <a:latin typeface="Symbol" pitchFamily="18" charset="2"/>
              </a:rPr>
              <a:t>w</a:t>
            </a:r>
            <a:r>
              <a:rPr lang="cs-CZ" b="1" dirty="0" smtClean="0"/>
              <a:t>)</a:t>
            </a:r>
            <a:endParaRPr lang="cs-CZ" dirty="0" smtClean="0"/>
          </a:p>
          <a:p>
            <a:endParaRPr lang="cs-CZ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graphicFrame>
        <p:nvGraphicFramePr>
          <p:cNvPr id="477187" name="Object 6"/>
          <p:cNvGraphicFramePr>
            <a:graphicFrameLocks noChangeAspect="1"/>
          </p:cNvGraphicFramePr>
          <p:nvPr/>
        </p:nvGraphicFramePr>
        <p:xfrm>
          <a:off x="3516313" y="2641600"/>
          <a:ext cx="2047875" cy="85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696" name="Rovnice" r:id="rId3" imgW="939392" imgH="393529" progId="Equation.3">
                  <p:embed/>
                </p:oleObj>
              </mc:Choice>
              <mc:Fallback>
                <p:oleObj name="Rovnice" r:id="rId3" imgW="939392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6313" y="2641600"/>
                        <a:ext cx="2047875" cy="858838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FF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7189" name="Object 5"/>
          <p:cNvGraphicFramePr>
            <a:graphicFrameLocks noChangeAspect="1"/>
          </p:cNvGraphicFramePr>
          <p:nvPr/>
        </p:nvGraphicFramePr>
        <p:xfrm>
          <a:off x="899592" y="4437112"/>
          <a:ext cx="299085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697" name="Rovnice" r:id="rId5" imgW="1371600" imgH="469900" progId="Equation.3">
                  <p:embed/>
                </p:oleObj>
              </mc:Choice>
              <mc:Fallback>
                <p:oleObj name="Rovnice" r:id="rId5" imgW="13716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4437112"/>
                        <a:ext cx="2990850" cy="1023938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FF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2727088" y="5445224"/>
            <a:ext cx="100811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6" idx="1"/>
          </p:cNvCxnSpPr>
          <p:nvPr/>
        </p:nvCxnSpPr>
        <p:spPr>
          <a:xfrm flipH="1" flipV="1">
            <a:off x="3203850" y="5528267"/>
            <a:ext cx="792086" cy="3905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995936" y="5530006"/>
            <a:ext cx="4968552" cy="92333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Conversion of the uniform pdf </a:t>
            </a:r>
            <a:r>
              <a:rPr lang="cs-CZ" b="1" dirty="0" smtClean="0">
                <a:latin typeface="+mj-lt"/>
              </a:rPr>
              <a:t>1/</a:t>
            </a:r>
            <a:r>
              <a:rPr lang="en-US" b="1" dirty="0" smtClean="0">
                <a:latin typeface="+mj-lt"/>
              </a:rPr>
              <a:t>|A| from the area measure </a:t>
            </a:r>
            <a:r>
              <a:rPr lang="cs-CZ" b="1" dirty="0" smtClean="0">
                <a:latin typeface="+mj-lt"/>
              </a:rPr>
              <a:t>(</a:t>
            </a:r>
            <a:r>
              <a:rPr lang="cs-CZ" b="1" dirty="0" err="1" smtClean="0">
                <a:latin typeface="+mj-lt"/>
              </a:rPr>
              <a:t>dA</a:t>
            </a:r>
            <a:r>
              <a:rPr lang="cs-CZ" b="1" dirty="0" smtClean="0">
                <a:latin typeface="+mj-lt"/>
              </a:rPr>
              <a:t>) </a:t>
            </a:r>
            <a:r>
              <a:rPr lang="en-US" b="1" dirty="0" smtClean="0">
                <a:latin typeface="+mj-lt"/>
              </a:rPr>
              <a:t>to the solid angle measure</a:t>
            </a:r>
            <a:r>
              <a:rPr lang="cs-CZ" b="1" dirty="0" smtClean="0">
                <a:latin typeface="+mj-lt"/>
              </a:rPr>
              <a:t> (</a:t>
            </a:r>
            <a:r>
              <a:rPr lang="cs-CZ" b="1" dirty="0" err="1" smtClean="0">
                <a:latin typeface="+mj-lt"/>
              </a:rPr>
              <a:t>d</a:t>
            </a:r>
            <a:r>
              <a:rPr lang="cs-CZ" b="1" dirty="0" err="1" smtClean="0">
                <a:latin typeface="Symbol" pitchFamily="18" charset="2"/>
              </a:rPr>
              <a:t>w</a:t>
            </a:r>
            <a:r>
              <a:rPr lang="cs-CZ" b="1" dirty="0" smtClean="0">
                <a:latin typeface="+mj-lt"/>
              </a:rPr>
              <a:t>)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714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Contributions of the sampling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  <p:pic>
        <p:nvPicPr>
          <p:cNvPr id="478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628800"/>
            <a:ext cx="7200900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 rot="16200000">
            <a:off x="7095088" y="3282176"/>
            <a:ext cx="2811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+mj-lt"/>
              </a:rPr>
              <a:t>Image: Alexander </a:t>
            </a:r>
            <a:r>
              <a:rPr lang="cs-CZ" dirty="0" err="1" smtClean="0">
                <a:latin typeface="+mj-lt"/>
              </a:rPr>
              <a:t>Wilkie</a:t>
            </a:r>
            <a:endParaRPr lang="en-US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9632" y="5373216"/>
            <a:ext cx="264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latin typeface="+mj-lt"/>
              </a:rPr>
              <a:t>w1 </a:t>
            </a:r>
            <a:r>
              <a:rPr lang="en-US" b="1" dirty="0" smtClean="0">
                <a:latin typeface="+mj-lt"/>
              </a:rPr>
              <a:t>* BRDF sampling </a:t>
            </a:r>
            <a:endParaRPr lang="en-US" b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45584" y="5373216"/>
            <a:ext cx="389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latin typeface="+mj-lt"/>
              </a:rPr>
              <a:t>w2 </a:t>
            </a:r>
            <a:r>
              <a:rPr lang="en-US" b="1" dirty="0" smtClean="0">
                <a:latin typeface="+mj-lt"/>
              </a:rPr>
              <a:t>* light source area sampling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9496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18040" cy="1752600"/>
          </a:xfrm>
        </p:spPr>
        <p:txBody>
          <a:bodyPr/>
          <a:lstStyle/>
          <a:p>
            <a:pPr eaLnBrk="1" hangingPunct="1"/>
            <a:r>
              <a:rPr lang="en-US" b="1" dirty="0" smtClean="0"/>
              <a:t>Other examples of MIS applications</a:t>
            </a:r>
            <a:br>
              <a:rPr lang="en-US" b="1" dirty="0" smtClean="0"/>
            </a:br>
            <a:endParaRPr lang="en-US" b="1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r>
              <a:rPr lang="en-US" sz="2000" dirty="0" smtClean="0"/>
              <a:t>In the following we apply MIS to combine full path sampling techniques for calculating light transport in participating media.</a:t>
            </a:r>
            <a:endParaRPr 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895829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4234" y="121234"/>
            <a:ext cx="6615533" cy="661553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964251" y="1988840"/>
            <a:ext cx="3905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rare, </a:t>
            </a:r>
            <a:r>
              <a:rPr lang="en-US" sz="24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fwd</a:t>
            </a:r>
            <a:r>
              <a:rPr lang="en-US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-scattering fog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232895" y="5838363"/>
            <a:ext cx="2622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back-scattering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547664" y="3789040"/>
            <a:ext cx="26484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back-scattering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high albedo</a:t>
            </a:r>
            <a:endParaRPr lang="en-US" sz="24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671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4234" y="121234"/>
            <a:ext cx="6615533" cy="661553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Medium transport only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312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 rot="16200000">
            <a:off x="-2811290" y="2859085"/>
            <a:ext cx="6858002" cy="1139825"/>
          </a:xfrm>
        </p:spPr>
        <p:txBody>
          <a:bodyPr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Previous work comparison, 1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</a:t>
            </a:r>
            <a:endParaRPr lang="cs-CZ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755576" y="43200"/>
            <a:ext cx="3960424" cy="3312000"/>
            <a:chOff x="755576" y="43200"/>
            <a:chExt cx="3960424" cy="3312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91" b="7273"/>
            <a:stretch/>
          </p:blipFill>
          <p:spPr bwMode="auto">
            <a:xfrm>
              <a:off x="756000" y="43200"/>
              <a:ext cx="3960000" cy="3312000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3" name="TextovéPole 12"/>
            <p:cNvSpPr txBox="1"/>
            <p:nvPr/>
          </p:nvSpPr>
          <p:spPr>
            <a:xfrm>
              <a:off x="755576" y="44624"/>
              <a:ext cx="396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/>
                </a:rPr>
                <a:t>Point-Point 3D (≈vol. ph. map.)</a:t>
              </a:r>
            </a:p>
          </p:txBody>
        </p:sp>
      </p:grpSp>
      <p:grpSp>
        <p:nvGrpSpPr>
          <p:cNvPr id="3" name="Skupina 2"/>
          <p:cNvGrpSpPr/>
          <p:nvPr/>
        </p:nvGrpSpPr>
        <p:grpSpPr>
          <a:xfrm>
            <a:off x="4859592" y="43200"/>
            <a:ext cx="3960000" cy="3312000"/>
            <a:chOff x="4859592" y="43200"/>
            <a:chExt cx="3960000" cy="3312000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91" b="7273"/>
            <a:stretch/>
          </p:blipFill>
          <p:spPr bwMode="auto">
            <a:xfrm>
              <a:off x="4859592" y="43200"/>
              <a:ext cx="3960000" cy="3312000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4" name="TextovéPole 13"/>
            <p:cNvSpPr txBox="1"/>
            <p:nvPr/>
          </p:nvSpPr>
          <p:spPr>
            <a:xfrm>
              <a:off x="4859592" y="44624"/>
              <a:ext cx="396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/>
                </a:rPr>
                <a:t>Point-Beam 2D (=BRE)</a:t>
              </a:r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755576" y="3474000"/>
            <a:ext cx="3960000" cy="3312000"/>
            <a:chOff x="755576" y="3474000"/>
            <a:chExt cx="3960000" cy="331200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92" b="7273"/>
            <a:stretch/>
          </p:blipFill>
          <p:spPr bwMode="auto">
            <a:xfrm>
              <a:off x="755576" y="3474000"/>
              <a:ext cx="3960000" cy="3312000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6" name="TextovéPole 15"/>
            <p:cNvSpPr txBox="1"/>
            <p:nvPr/>
          </p:nvSpPr>
          <p:spPr>
            <a:xfrm>
              <a:off x="755576" y="3481745"/>
              <a:ext cx="396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/>
                </a:rPr>
                <a:t>Beam-Beam 1D (=photon beams)</a:t>
              </a: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4859592" y="3474000"/>
            <a:ext cx="3960000" cy="3312000"/>
            <a:chOff x="4859592" y="3474000"/>
            <a:chExt cx="3960000" cy="331200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92" b="7273"/>
            <a:stretch/>
          </p:blipFill>
          <p:spPr bwMode="auto">
            <a:xfrm>
              <a:off x="4859592" y="3474000"/>
              <a:ext cx="3960000" cy="3312000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7" name="TextovéPole 16"/>
            <p:cNvSpPr txBox="1"/>
            <p:nvPr/>
          </p:nvSpPr>
          <p:spPr>
            <a:xfrm>
              <a:off x="4859592" y="3484427"/>
              <a:ext cx="396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/>
                </a:rPr>
                <a:t>B</a:t>
              </a:r>
              <a:r>
                <a:rPr lang="en-US" sz="2000" dirty="0" smtClean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/>
                </a:rPr>
                <a:t>idirectional PT</a:t>
              </a:r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7" t="52911" r="47489" b="38117"/>
          <a:stretch/>
        </p:blipFill>
        <p:spPr bwMode="auto">
          <a:xfrm>
            <a:off x="5086350" y="2076450"/>
            <a:ext cx="3524250" cy="11628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9" t="52903" r="47486" b="38125"/>
          <a:stretch/>
        </p:blipFill>
        <p:spPr bwMode="auto">
          <a:xfrm>
            <a:off x="983722" y="5442926"/>
            <a:ext cx="3524400" cy="11628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0" t="52903" r="47486" b="38125"/>
          <a:stretch/>
        </p:blipFill>
        <p:spPr bwMode="auto">
          <a:xfrm>
            <a:off x="5086800" y="5442926"/>
            <a:ext cx="3524400" cy="11628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991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4234" y="121234"/>
            <a:ext cx="6615533" cy="661553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UPBP (our algorithm)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hour</a:t>
            </a:r>
            <a:endParaRPr lang="cs-CZ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64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2" b="7273"/>
          <a:stretch/>
        </p:blipFill>
        <p:spPr bwMode="auto">
          <a:xfrm>
            <a:off x="4859592" y="3474000"/>
            <a:ext cx="3960000" cy="3312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2" b="7273"/>
          <a:stretch/>
        </p:blipFill>
        <p:spPr bwMode="auto">
          <a:xfrm>
            <a:off x="755576" y="3474000"/>
            <a:ext cx="3960000" cy="3312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7273"/>
          <a:stretch/>
        </p:blipFill>
        <p:spPr bwMode="auto">
          <a:xfrm>
            <a:off x="4859592" y="43200"/>
            <a:ext cx="3960000" cy="3312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7273"/>
          <a:stretch/>
        </p:blipFill>
        <p:spPr bwMode="auto">
          <a:xfrm>
            <a:off x="756000" y="43200"/>
            <a:ext cx="3960000" cy="3312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 rot="16200000">
            <a:off x="-2811290" y="2859085"/>
            <a:ext cx="6858002" cy="1139825"/>
          </a:xfrm>
        </p:spPr>
        <p:txBody>
          <a:bodyPr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Previous work comparison, 1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</a:t>
            </a:r>
            <a:endParaRPr lang="cs-CZ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755576" y="44624"/>
            <a:ext cx="39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Point-Point 3D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4859592" y="44624"/>
            <a:ext cx="39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Point-Beam 2D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755576" y="3481745"/>
            <a:ext cx="39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Beam-Beam 1D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4859592" y="3484427"/>
            <a:ext cx="39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B</a:t>
            </a:r>
            <a:r>
              <a:rPr lang="en-US" sz="2000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idirectional PT</a:t>
            </a:r>
          </a:p>
        </p:txBody>
      </p:sp>
    </p:spTree>
    <p:extLst>
      <p:ext uri="{BB962C8B-B14F-4D97-AF65-F5344CB8AC3E}">
        <p14:creationId xmlns:p14="http://schemas.microsoft.com/office/powerpoint/2010/main" val="44763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7273"/>
          <a:stretch/>
        </p:blipFill>
        <p:spPr bwMode="auto">
          <a:xfrm>
            <a:off x="756000" y="43200"/>
            <a:ext cx="3960000" cy="3312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7273"/>
          <a:stretch/>
        </p:blipFill>
        <p:spPr bwMode="auto">
          <a:xfrm>
            <a:off x="755576" y="44624"/>
            <a:ext cx="3960000" cy="331200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2" b="7273"/>
          <a:stretch/>
        </p:blipFill>
        <p:spPr bwMode="auto">
          <a:xfrm>
            <a:off x="4859592" y="3474000"/>
            <a:ext cx="3960000" cy="3312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2" b="7273"/>
          <a:stretch/>
        </p:blipFill>
        <p:spPr bwMode="auto">
          <a:xfrm>
            <a:off x="755576" y="3474000"/>
            <a:ext cx="3960000" cy="3312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7273"/>
          <a:stretch/>
        </p:blipFill>
        <p:spPr bwMode="auto">
          <a:xfrm>
            <a:off x="4859592" y="43200"/>
            <a:ext cx="3960000" cy="3312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755576" y="44624"/>
            <a:ext cx="39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P</a:t>
            </a:r>
            <a:r>
              <a:rPr lang="en-US" sz="2000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oint-Point 3D</a:t>
            </a:r>
          </a:p>
        </p:txBody>
      </p:sp>
      <p:sp>
        <p:nvSpPr>
          <p:cNvPr id="20" name="Nadpis 6"/>
          <p:cNvSpPr txBox="1">
            <a:spLocks/>
          </p:cNvSpPr>
          <p:nvPr/>
        </p:nvSpPr>
        <p:spPr bwMode="auto">
          <a:xfrm rot="16200000">
            <a:off x="-2811290" y="2859085"/>
            <a:ext cx="6858002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42900" dist="38100" dir="18900000" sx="139000" sy="139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>
                    <a:lumMod val="9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US" kern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Weighted contributions</a:t>
            </a:r>
            <a:endParaRPr lang="cs-CZ" b="0" kern="0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7273"/>
          <a:stretch/>
        </p:blipFill>
        <p:spPr bwMode="auto">
          <a:xfrm>
            <a:off x="4859592" y="44624"/>
            <a:ext cx="3960000" cy="331200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4859592" y="44624"/>
            <a:ext cx="39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Point-Beam 2D</a:t>
            </a:r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7273"/>
          <a:stretch/>
        </p:blipFill>
        <p:spPr bwMode="auto">
          <a:xfrm>
            <a:off x="755576" y="3474080"/>
            <a:ext cx="3960000" cy="331200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7273"/>
          <a:stretch/>
        </p:blipFill>
        <p:spPr bwMode="auto">
          <a:xfrm>
            <a:off x="4859592" y="3474080"/>
            <a:ext cx="3960000" cy="331200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755576" y="3481745"/>
            <a:ext cx="39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Beam-Beam 1D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4859592" y="3484427"/>
            <a:ext cx="39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B</a:t>
            </a:r>
            <a:r>
              <a:rPr lang="en-US" sz="2000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idirectional PT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144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7297" y="4618055"/>
            <a:ext cx="9064594" cy="1858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7813"/>
            <a:ext cx="9011344" cy="1139825"/>
          </a:xfrm>
        </p:spPr>
        <p:txBody>
          <a:bodyPr/>
          <a:lstStyle/>
          <a:p>
            <a:r>
              <a:rPr lang="en-US" sz="2800" dirty="0" smtClean="0"/>
              <a:t>Motivation</a:t>
            </a:r>
            <a:endParaRPr lang="en-US" sz="2800" dirty="0"/>
          </a:p>
        </p:txBody>
      </p:sp>
      <p:pic>
        <p:nvPicPr>
          <p:cNvPr id="1027" name="Picture 3" descr="C:\!SGI\vyuka\2010-zima\PGIII\envmap\rotation\brdf-diffuse.exr.png"/>
          <p:cNvPicPr>
            <a:picLocks noChangeAspect="1" noChangeArrowheads="1"/>
          </p:cNvPicPr>
          <p:nvPr/>
        </p:nvPicPr>
        <p:blipFill>
          <a:blip r:embed="rId2" cstate="print"/>
          <a:srcRect l="11073" t="4921" r="11073" b="4921"/>
          <a:stretch>
            <a:fillRect/>
          </a:stretch>
        </p:blipFill>
        <p:spPr bwMode="auto">
          <a:xfrm>
            <a:off x="749396" y="1138812"/>
            <a:ext cx="1898392" cy="1648810"/>
          </a:xfrm>
          <a:prstGeom prst="rect">
            <a:avLst/>
          </a:prstGeom>
          <a:noFill/>
        </p:spPr>
      </p:pic>
      <p:pic>
        <p:nvPicPr>
          <p:cNvPr id="1028" name="Picture 4" descr="C:\!SGI\vyuka\2010-zima\PGIII\envmap\rotation\brdf-alpha0.20.exr.png"/>
          <p:cNvPicPr>
            <a:picLocks noChangeAspect="1" noChangeArrowheads="1"/>
          </p:cNvPicPr>
          <p:nvPr/>
        </p:nvPicPr>
        <p:blipFill>
          <a:blip r:embed="rId3" cstate="print"/>
          <a:srcRect l="11073" t="4921" r="11073" b="4921"/>
          <a:stretch>
            <a:fillRect/>
          </a:stretch>
        </p:blipFill>
        <p:spPr bwMode="auto">
          <a:xfrm>
            <a:off x="2832196" y="1138812"/>
            <a:ext cx="1898392" cy="1648810"/>
          </a:xfrm>
          <a:prstGeom prst="rect">
            <a:avLst/>
          </a:prstGeom>
          <a:noFill/>
        </p:spPr>
      </p:pic>
      <p:pic>
        <p:nvPicPr>
          <p:cNvPr id="1029" name="Picture 5" descr="C:\!SGI\vyuka\2010-zima\PGIII\envmap\rotation\brdf-alpha0.05.exr.png"/>
          <p:cNvPicPr>
            <a:picLocks noChangeAspect="1" noChangeArrowheads="1"/>
          </p:cNvPicPr>
          <p:nvPr/>
        </p:nvPicPr>
        <p:blipFill>
          <a:blip r:embed="rId4" cstate="print"/>
          <a:srcRect l="11073" t="4921" r="11073" b="4921"/>
          <a:stretch>
            <a:fillRect/>
          </a:stretch>
        </p:blipFill>
        <p:spPr bwMode="auto">
          <a:xfrm>
            <a:off x="4914996" y="1138812"/>
            <a:ext cx="1898392" cy="1648810"/>
          </a:xfrm>
          <a:prstGeom prst="rect">
            <a:avLst/>
          </a:prstGeom>
          <a:noFill/>
        </p:spPr>
      </p:pic>
      <p:pic>
        <p:nvPicPr>
          <p:cNvPr id="1030" name="Picture 6" descr="C:\!SGI\vyuka\2010-zima\PGIII\envmap\rotation\brdf-alpha0.01.exr.png"/>
          <p:cNvPicPr>
            <a:picLocks noChangeAspect="1" noChangeArrowheads="1"/>
          </p:cNvPicPr>
          <p:nvPr/>
        </p:nvPicPr>
        <p:blipFill>
          <a:blip r:embed="rId5" cstate="print"/>
          <a:srcRect l="11073" t="4921" r="11073" b="4921"/>
          <a:stretch>
            <a:fillRect/>
          </a:stretch>
        </p:blipFill>
        <p:spPr bwMode="auto">
          <a:xfrm>
            <a:off x="6997796" y="1138812"/>
            <a:ext cx="1898392" cy="1648810"/>
          </a:xfrm>
          <a:prstGeom prst="rect">
            <a:avLst/>
          </a:prstGeom>
          <a:noFill/>
        </p:spPr>
      </p:pic>
      <p:pic>
        <p:nvPicPr>
          <p:cNvPr id="1031" name="Picture 7" descr="C:\!SGI\vyuka\2010-zima\PGIII\envmap\rotation\em-diffuse.exr.png"/>
          <p:cNvPicPr>
            <a:picLocks noChangeAspect="1" noChangeArrowheads="1"/>
          </p:cNvPicPr>
          <p:nvPr/>
        </p:nvPicPr>
        <p:blipFill>
          <a:blip r:embed="rId6" cstate="print"/>
          <a:srcRect l="11073" t="4921" r="11073" b="4921"/>
          <a:stretch>
            <a:fillRect/>
          </a:stretch>
        </p:blipFill>
        <p:spPr bwMode="auto">
          <a:xfrm>
            <a:off x="749396" y="2931606"/>
            <a:ext cx="1898392" cy="1648810"/>
          </a:xfrm>
          <a:prstGeom prst="rect">
            <a:avLst/>
          </a:prstGeom>
          <a:noFill/>
        </p:spPr>
      </p:pic>
      <p:pic>
        <p:nvPicPr>
          <p:cNvPr id="1032" name="Picture 8" descr="C:\!SGI\vyuka\2010-zima\PGIII\envmap\rotation\em-alpha0.20.exr.png"/>
          <p:cNvPicPr>
            <a:picLocks noChangeAspect="1" noChangeArrowheads="1"/>
          </p:cNvPicPr>
          <p:nvPr/>
        </p:nvPicPr>
        <p:blipFill>
          <a:blip r:embed="rId7" cstate="print"/>
          <a:srcRect l="11073" t="4921" r="11073" b="4921"/>
          <a:stretch>
            <a:fillRect/>
          </a:stretch>
        </p:blipFill>
        <p:spPr bwMode="auto">
          <a:xfrm>
            <a:off x="2832196" y="2931606"/>
            <a:ext cx="1898392" cy="1648810"/>
          </a:xfrm>
          <a:prstGeom prst="rect">
            <a:avLst/>
          </a:prstGeom>
          <a:noFill/>
        </p:spPr>
      </p:pic>
      <p:pic>
        <p:nvPicPr>
          <p:cNvPr id="1033" name="Picture 9" descr="C:\!SGI\vyuka\2010-zima\PGIII\envmap\rotation\em-alpha0.05.exr.png"/>
          <p:cNvPicPr>
            <a:picLocks noChangeAspect="1" noChangeArrowheads="1"/>
          </p:cNvPicPr>
          <p:nvPr/>
        </p:nvPicPr>
        <p:blipFill>
          <a:blip r:embed="rId8" cstate="print"/>
          <a:srcRect l="11073" t="4921" r="11073" b="4921"/>
          <a:stretch>
            <a:fillRect/>
          </a:stretch>
        </p:blipFill>
        <p:spPr bwMode="auto">
          <a:xfrm>
            <a:off x="4914996" y="2931606"/>
            <a:ext cx="1898392" cy="1648810"/>
          </a:xfrm>
          <a:prstGeom prst="rect">
            <a:avLst/>
          </a:prstGeom>
          <a:noFill/>
        </p:spPr>
      </p:pic>
      <p:pic>
        <p:nvPicPr>
          <p:cNvPr id="1034" name="Picture 10" descr="C:\!SGI\vyuka\2010-zima\PGIII\envmap\rotation\em-alpha0.01.exr.png"/>
          <p:cNvPicPr>
            <a:picLocks noChangeAspect="1" noChangeArrowheads="1"/>
          </p:cNvPicPr>
          <p:nvPr/>
        </p:nvPicPr>
        <p:blipFill>
          <a:blip r:embed="rId9" cstate="print"/>
          <a:srcRect l="11073" t="4921" r="11073" b="4921"/>
          <a:stretch>
            <a:fillRect/>
          </a:stretch>
        </p:blipFill>
        <p:spPr bwMode="auto">
          <a:xfrm>
            <a:off x="6997796" y="2931606"/>
            <a:ext cx="1898392" cy="1648810"/>
          </a:xfrm>
          <a:prstGeom prst="rect">
            <a:avLst/>
          </a:prstGeom>
          <a:noFill/>
        </p:spPr>
      </p:pic>
      <p:pic>
        <p:nvPicPr>
          <p:cNvPr id="1035" name="Picture 11" descr="C:\!SGI\vyuka\2010-zima\PGIII\envmap\rotation\mis-diffuse.exr.png"/>
          <p:cNvPicPr>
            <a:picLocks noChangeAspect="1" noChangeArrowheads="1"/>
          </p:cNvPicPr>
          <p:nvPr/>
        </p:nvPicPr>
        <p:blipFill>
          <a:blip r:embed="rId10" cstate="print"/>
          <a:srcRect l="11073" t="4921" r="11073" b="4921"/>
          <a:stretch>
            <a:fillRect/>
          </a:stretch>
        </p:blipFill>
        <p:spPr bwMode="auto">
          <a:xfrm>
            <a:off x="749396" y="4724400"/>
            <a:ext cx="1898392" cy="1648810"/>
          </a:xfrm>
          <a:prstGeom prst="rect">
            <a:avLst/>
          </a:prstGeom>
          <a:noFill/>
        </p:spPr>
      </p:pic>
      <p:pic>
        <p:nvPicPr>
          <p:cNvPr id="1036" name="Picture 12" descr="C:\!SGI\vyuka\2010-zima\PGIII\envmap\rotation\mis-a0.20.exr.png"/>
          <p:cNvPicPr>
            <a:picLocks noChangeAspect="1" noChangeArrowheads="1"/>
          </p:cNvPicPr>
          <p:nvPr/>
        </p:nvPicPr>
        <p:blipFill>
          <a:blip r:embed="rId11" cstate="print"/>
          <a:srcRect l="11073" t="4921" r="11073" b="4921"/>
          <a:stretch>
            <a:fillRect/>
          </a:stretch>
        </p:blipFill>
        <p:spPr bwMode="auto">
          <a:xfrm>
            <a:off x="2832196" y="4724400"/>
            <a:ext cx="1898392" cy="1648810"/>
          </a:xfrm>
          <a:prstGeom prst="rect">
            <a:avLst/>
          </a:prstGeom>
          <a:noFill/>
        </p:spPr>
      </p:pic>
      <p:pic>
        <p:nvPicPr>
          <p:cNvPr id="1037" name="Picture 13" descr="C:\!SGI\vyuka\2010-zima\PGIII\envmap\rotation\mis-a0.05.exr.png"/>
          <p:cNvPicPr>
            <a:picLocks noChangeAspect="1" noChangeArrowheads="1"/>
          </p:cNvPicPr>
          <p:nvPr/>
        </p:nvPicPr>
        <p:blipFill>
          <a:blip r:embed="rId12" cstate="print"/>
          <a:srcRect l="11073" t="4921" r="11073" b="4921"/>
          <a:stretch>
            <a:fillRect/>
          </a:stretch>
        </p:blipFill>
        <p:spPr bwMode="auto">
          <a:xfrm>
            <a:off x="4914996" y="4724400"/>
            <a:ext cx="1898392" cy="1648810"/>
          </a:xfrm>
          <a:prstGeom prst="rect">
            <a:avLst/>
          </a:prstGeom>
          <a:noFill/>
        </p:spPr>
      </p:pic>
      <p:pic>
        <p:nvPicPr>
          <p:cNvPr id="1038" name="Picture 14" descr="C:\!SGI\vyuka\2010-zima\PGIII\envmap\rotation\mis-a0.01.exr.png"/>
          <p:cNvPicPr>
            <a:picLocks noChangeAspect="1" noChangeArrowheads="1"/>
          </p:cNvPicPr>
          <p:nvPr/>
        </p:nvPicPr>
        <p:blipFill>
          <a:blip r:embed="rId13" cstate="print"/>
          <a:srcRect l="11073" t="4921" r="11073" b="4921"/>
          <a:stretch>
            <a:fillRect/>
          </a:stretch>
        </p:blipFill>
        <p:spPr bwMode="auto">
          <a:xfrm>
            <a:off x="6997796" y="4724400"/>
            <a:ext cx="1898392" cy="164881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 rot="16200000">
            <a:off x="-362278" y="1630382"/>
            <a:ext cx="1370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Corbel"/>
              </a:rPr>
              <a:t>BRDF  IS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Corbel"/>
              </a:rPr>
              <a:t>600 samples</a:t>
            </a:r>
            <a:endParaRPr lang="en-US" dirty="0">
              <a:latin typeface="Corbel"/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-362278" y="3410990"/>
            <a:ext cx="1370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Corbel"/>
              </a:rPr>
              <a:t>EM IS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Corbel"/>
              </a:rPr>
              <a:t>600 samples</a:t>
            </a:r>
            <a:endParaRPr lang="en-US" dirty="0">
              <a:latin typeface="Corbel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-658833" y="5222297"/>
            <a:ext cx="1963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latin typeface="Corbel"/>
              </a:rPr>
              <a:t>MIS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latin typeface="Corbel"/>
              </a:rPr>
              <a:t>300 + 300 samples</a:t>
            </a:r>
            <a:endParaRPr lang="en-US" b="1" dirty="0">
              <a:latin typeface="Corbe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66800" y="6488668"/>
            <a:ext cx="1324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Corbel"/>
              </a:rPr>
              <a:t>Diffuse only</a:t>
            </a:r>
            <a:endParaRPr lang="en-US" dirty="0">
              <a:latin typeface="Corbe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59489" y="6488668"/>
            <a:ext cx="1948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Corbel"/>
              </a:rPr>
              <a:t>Ward BRDF, </a:t>
            </a:r>
            <a:r>
              <a:rPr lang="en-US" dirty="0" smtClean="0">
                <a:latin typeface="Symbol" pitchFamily="18" charset="2"/>
              </a:rPr>
              <a:t>a</a:t>
            </a:r>
            <a:r>
              <a:rPr lang="en-US" dirty="0" smtClean="0">
                <a:latin typeface="Corbel"/>
              </a:rPr>
              <a:t>=0.2</a:t>
            </a:r>
            <a:endParaRPr lang="en-US" dirty="0">
              <a:latin typeface="Corbe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21498" y="6477000"/>
            <a:ext cx="2058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Corbel"/>
              </a:rPr>
              <a:t>Ward BRDF, </a:t>
            </a:r>
            <a:r>
              <a:rPr lang="en-US" dirty="0" smtClean="0">
                <a:latin typeface="Symbol" pitchFamily="18" charset="2"/>
              </a:rPr>
              <a:t>a</a:t>
            </a:r>
            <a:r>
              <a:rPr lang="en-US" dirty="0" smtClean="0">
                <a:latin typeface="Corbel"/>
              </a:rPr>
              <a:t>=0.05</a:t>
            </a:r>
            <a:endParaRPr lang="en-US" dirty="0">
              <a:latin typeface="Corbe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12174" y="6477000"/>
            <a:ext cx="2052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Corbel"/>
              </a:rPr>
              <a:t>Ward BRDF, </a:t>
            </a:r>
            <a:r>
              <a:rPr lang="en-US" dirty="0" smtClean="0">
                <a:latin typeface="Symbol" pitchFamily="18" charset="2"/>
              </a:rPr>
              <a:t>a</a:t>
            </a:r>
            <a:r>
              <a:rPr lang="en-US" dirty="0" smtClean="0">
                <a:latin typeface="Corbel"/>
              </a:rPr>
              <a:t>=0.01</a:t>
            </a:r>
            <a:endParaRPr lang="en-US" dirty="0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17094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wrong with BRDF and light source sampling?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2816"/>
            <a:ext cx="8291264" cy="4358109"/>
          </a:xfrm>
        </p:spPr>
        <p:txBody>
          <a:bodyPr/>
          <a:lstStyle/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en-US" dirty="0"/>
          </a:p>
        </p:txBody>
      </p:sp>
      <p:pic>
        <p:nvPicPr>
          <p:cNvPr id="5" name="Picture 8" descr="world_sampl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993" y="2564904"/>
            <a:ext cx="3528392" cy="1764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149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2567165"/>
              </p:ext>
            </p:extLst>
          </p:nvPr>
        </p:nvGraphicFramePr>
        <p:xfrm>
          <a:off x="1259632" y="4797152"/>
          <a:ext cx="6975475" cy="903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431" name="Rovnice" r:id="rId4" imgW="3035160" imgH="393480" progId="Equation.3">
                  <p:embed/>
                </p:oleObj>
              </mc:Choice>
              <mc:Fallback>
                <p:oleObj name="Rovnice" r:id="rId4" imgW="30351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4797152"/>
                        <a:ext cx="6975475" cy="903287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Zástupný symbol pro zápatí 4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 dirty="0"/>
          </a:p>
        </p:txBody>
      </p:sp>
      <p:sp>
        <p:nvSpPr>
          <p:cNvPr id="30" name="Zástupný symbol pro obsah 2"/>
          <p:cNvSpPr txBox="1">
            <a:spLocks/>
          </p:cNvSpPr>
          <p:nvPr/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1" kern="0" dirty="0" smtClean="0"/>
              <a:t>A: </a:t>
            </a:r>
            <a:r>
              <a:rPr lang="en-US" kern="0" dirty="0" smtClean="0"/>
              <a:t>None of the two is a good match for the entire integrand under all conditions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642814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/>
              <a:t>Multiple Importance Sampling (MIS)</a:t>
            </a:r>
            <a:endParaRPr lang="en-US" dirty="0" smtClean="0">
              <a:latin typeface="Arial CE" charset="-18"/>
            </a:endParaRPr>
          </a:p>
        </p:txBody>
      </p:sp>
      <p:sp>
        <p:nvSpPr>
          <p:cNvPr id="41987" name="Freeform 3"/>
          <p:cNvSpPr>
            <a:spLocks/>
          </p:cNvSpPr>
          <p:nvPr/>
        </p:nvSpPr>
        <p:spPr bwMode="auto">
          <a:xfrm>
            <a:off x="3707904" y="3242196"/>
            <a:ext cx="4841404" cy="2897188"/>
          </a:xfrm>
          <a:custGeom>
            <a:avLst/>
            <a:gdLst>
              <a:gd name="T0" fmla="*/ 192 w 3841"/>
              <a:gd name="T1" fmla="*/ 1680 h 1825"/>
              <a:gd name="T2" fmla="*/ 384 w 3841"/>
              <a:gd name="T3" fmla="*/ 1440 h 1825"/>
              <a:gd name="T4" fmla="*/ 480 w 3841"/>
              <a:gd name="T5" fmla="*/ 1248 h 1825"/>
              <a:gd name="T6" fmla="*/ 624 w 3841"/>
              <a:gd name="T7" fmla="*/ 720 h 1825"/>
              <a:gd name="T8" fmla="*/ 720 w 3841"/>
              <a:gd name="T9" fmla="*/ 336 h 1825"/>
              <a:gd name="T10" fmla="*/ 816 w 3841"/>
              <a:gd name="T11" fmla="*/ 144 h 1825"/>
              <a:gd name="T12" fmla="*/ 912 w 3841"/>
              <a:gd name="T13" fmla="*/ 0 h 1825"/>
              <a:gd name="T14" fmla="*/ 1008 w 3841"/>
              <a:gd name="T15" fmla="*/ 0 h 1825"/>
              <a:gd name="T16" fmla="*/ 1104 w 3841"/>
              <a:gd name="T17" fmla="*/ 144 h 1825"/>
              <a:gd name="T18" fmla="*/ 1296 w 3841"/>
              <a:gd name="T19" fmla="*/ 528 h 1825"/>
              <a:gd name="T20" fmla="*/ 1488 w 3841"/>
              <a:gd name="T21" fmla="*/ 960 h 1825"/>
              <a:gd name="T22" fmla="*/ 1632 w 3841"/>
              <a:gd name="T23" fmla="*/ 1248 h 1825"/>
              <a:gd name="T24" fmla="*/ 1824 w 3841"/>
              <a:gd name="T25" fmla="*/ 1392 h 1825"/>
              <a:gd name="T26" fmla="*/ 2016 w 3841"/>
              <a:gd name="T27" fmla="*/ 1440 h 1825"/>
              <a:gd name="T28" fmla="*/ 2208 w 3841"/>
              <a:gd name="T29" fmla="*/ 1440 h 1825"/>
              <a:gd name="T30" fmla="*/ 2352 w 3841"/>
              <a:gd name="T31" fmla="*/ 1392 h 1825"/>
              <a:gd name="T32" fmla="*/ 2448 w 3841"/>
              <a:gd name="T33" fmla="*/ 1200 h 1825"/>
              <a:gd name="T34" fmla="*/ 2544 w 3841"/>
              <a:gd name="T35" fmla="*/ 864 h 1825"/>
              <a:gd name="T36" fmla="*/ 2640 w 3841"/>
              <a:gd name="T37" fmla="*/ 672 h 1825"/>
              <a:gd name="T38" fmla="*/ 2736 w 3841"/>
              <a:gd name="T39" fmla="*/ 624 h 1825"/>
              <a:gd name="T40" fmla="*/ 2832 w 3841"/>
              <a:gd name="T41" fmla="*/ 672 h 1825"/>
              <a:gd name="T42" fmla="*/ 3024 w 3841"/>
              <a:gd name="T43" fmla="*/ 1056 h 1825"/>
              <a:gd name="T44" fmla="*/ 3216 w 3841"/>
              <a:gd name="T45" fmla="*/ 1440 h 1825"/>
              <a:gd name="T46" fmla="*/ 3408 w 3841"/>
              <a:gd name="T47" fmla="*/ 1632 h 1825"/>
              <a:gd name="T48" fmla="*/ 3600 w 3841"/>
              <a:gd name="T49" fmla="*/ 1728 h 1825"/>
              <a:gd name="T50" fmla="*/ 3840 w 3841"/>
              <a:gd name="T51" fmla="*/ 1776 h 1825"/>
              <a:gd name="T52" fmla="*/ 3840 w 3841"/>
              <a:gd name="T53" fmla="*/ 1824 h 1825"/>
              <a:gd name="T54" fmla="*/ 0 w 3841"/>
              <a:gd name="T55" fmla="*/ 1824 h 1825"/>
              <a:gd name="T56" fmla="*/ 192 w 3841"/>
              <a:gd name="T57" fmla="*/ 1680 h 182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841"/>
              <a:gd name="T88" fmla="*/ 0 h 1825"/>
              <a:gd name="T89" fmla="*/ 3841 w 3841"/>
              <a:gd name="T90" fmla="*/ 1825 h 1825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841" h="1825">
                <a:moveTo>
                  <a:pt x="192" y="1680"/>
                </a:moveTo>
                <a:lnTo>
                  <a:pt x="384" y="1440"/>
                </a:lnTo>
                <a:lnTo>
                  <a:pt x="480" y="1248"/>
                </a:lnTo>
                <a:lnTo>
                  <a:pt x="624" y="720"/>
                </a:lnTo>
                <a:lnTo>
                  <a:pt x="720" y="336"/>
                </a:lnTo>
                <a:lnTo>
                  <a:pt x="816" y="144"/>
                </a:lnTo>
                <a:lnTo>
                  <a:pt x="912" y="0"/>
                </a:lnTo>
                <a:lnTo>
                  <a:pt x="1008" y="0"/>
                </a:lnTo>
                <a:lnTo>
                  <a:pt x="1104" y="144"/>
                </a:lnTo>
                <a:lnTo>
                  <a:pt x="1296" y="528"/>
                </a:lnTo>
                <a:lnTo>
                  <a:pt x="1488" y="960"/>
                </a:lnTo>
                <a:lnTo>
                  <a:pt x="1632" y="1248"/>
                </a:lnTo>
                <a:lnTo>
                  <a:pt x="1824" y="1392"/>
                </a:lnTo>
                <a:lnTo>
                  <a:pt x="2016" y="1440"/>
                </a:lnTo>
                <a:lnTo>
                  <a:pt x="2208" y="1440"/>
                </a:lnTo>
                <a:lnTo>
                  <a:pt x="2352" y="1392"/>
                </a:lnTo>
                <a:lnTo>
                  <a:pt x="2448" y="1200"/>
                </a:lnTo>
                <a:lnTo>
                  <a:pt x="2544" y="864"/>
                </a:lnTo>
                <a:lnTo>
                  <a:pt x="2640" y="672"/>
                </a:lnTo>
                <a:lnTo>
                  <a:pt x="2736" y="624"/>
                </a:lnTo>
                <a:lnTo>
                  <a:pt x="2832" y="672"/>
                </a:lnTo>
                <a:lnTo>
                  <a:pt x="3024" y="1056"/>
                </a:lnTo>
                <a:lnTo>
                  <a:pt x="3216" y="1440"/>
                </a:lnTo>
                <a:lnTo>
                  <a:pt x="3408" y="1632"/>
                </a:lnTo>
                <a:lnTo>
                  <a:pt x="3600" y="1728"/>
                </a:lnTo>
                <a:lnTo>
                  <a:pt x="3840" y="1776"/>
                </a:lnTo>
                <a:lnTo>
                  <a:pt x="3840" y="1824"/>
                </a:lnTo>
                <a:lnTo>
                  <a:pt x="0" y="1824"/>
                </a:lnTo>
                <a:lnTo>
                  <a:pt x="192" y="1680"/>
                </a:lnTo>
              </a:path>
            </a:pathLst>
          </a:custGeom>
          <a:solidFill>
            <a:schemeClr val="bg1">
              <a:lumMod val="95000"/>
            </a:schemeClr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3717988" y="2780928"/>
            <a:ext cx="4819976" cy="334416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4057516" y="2980912"/>
            <a:ext cx="595654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i="1" dirty="0">
                <a:latin typeface="+mj-lt"/>
              </a:rPr>
              <a:t>f</a:t>
            </a:r>
            <a:r>
              <a:rPr lang="cs-CZ" sz="2800" dirty="0">
                <a:latin typeface="+mj-lt"/>
              </a:rPr>
              <a:t>(</a:t>
            </a:r>
            <a:r>
              <a:rPr lang="cs-CZ" sz="2800" i="1" dirty="0">
                <a:latin typeface="+mj-lt"/>
              </a:rPr>
              <a:t>x</a:t>
            </a:r>
            <a:r>
              <a:rPr lang="cs-CZ" sz="2800" dirty="0">
                <a:latin typeface="+mj-lt"/>
              </a:rPr>
              <a:t>)</a:t>
            </a:r>
          </a:p>
        </p:txBody>
      </p:sp>
      <p:sp>
        <p:nvSpPr>
          <p:cNvPr id="41992" name="Freeform 8"/>
          <p:cNvSpPr>
            <a:spLocks/>
          </p:cNvSpPr>
          <p:nvPr/>
        </p:nvSpPr>
        <p:spPr bwMode="auto">
          <a:xfrm>
            <a:off x="3707904" y="4537596"/>
            <a:ext cx="3631368" cy="1601788"/>
          </a:xfrm>
          <a:custGeom>
            <a:avLst/>
            <a:gdLst>
              <a:gd name="T0" fmla="*/ 0 w 2881"/>
              <a:gd name="T1" fmla="*/ 1008 h 1009"/>
              <a:gd name="T2" fmla="*/ 336 w 2881"/>
              <a:gd name="T3" fmla="*/ 889 h 1009"/>
              <a:gd name="T4" fmla="*/ 576 w 2881"/>
              <a:gd name="T5" fmla="*/ 712 h 1009"/>
              <a:gd name="T6" fmla="*/ 768 w 2881"/>
              <a:gd name="T7" fmla="*/ 415 h 1009"/>
              <a:gd name="T8" fmla="*/ 912 w 2881"/>
              <a:gd name="T9" fmla="*/ 59 h 1009"/>
              <a:gd name="T10" fmla="*/ 1008 w 2881"/>
              <a:gd name="T11" fmla="*/ 0 h 1009"/>
              <a:gd name="T12" fmla="*/ 1104 w 2881"/>
              <a:gd name="T13" fmla="*/ 59 h 1009"/>
              <a:gd name="T14" fmla="*/ 1200 w 2881"/>
              <a:gd name="T15" fmla="*/ 237 h 1009"/>
              <a:gd name="T16" fmla="*/ 1296 w 2881"/>
              <a:gd name="T17" fmla="*/ 415 h 1009"/>
              <a:gd name="T18" fmla="*/ 1536 w 2881"/>
              <a:gd name="T19" fmla="*/ 720 h 1009"/>
              <a:gd name="T20" fmla="*/ 1824 w 2881"/>
              <a:gd name="T21" fmla="*/ 830 h 1009"/>
              <a:gd name="T22" fmla="*/ 2112 w 2881"/>
              <a:gd name="T23" fmla="*/ 889 h 1009"/>
              <a:gd name="T24" fmla="*/ 2496 w 2881"/>
              <a:gd name="T25" fmla="*/ 949 h 1009"/>
              <a:gd name="T26" fmla="*/ 2880 w 2881"/>
              <a:gd name="T27" fmla="*/ 1008 h 100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881"/>
              <a:gd name="T43" fmla="*/ 0 h 1009"/>
              <a:gd name="T44" fmla="*/ 2881 w 2881"/>
              <a:gd name="T45" fmla="*/ 1009 h 100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881" h="1009">
                <a:moveTo>
                  <a:pt x="0" y="1008"/>
                </a:moveTo>
                <a:lnTo>
                  <a:pt x="336" y="889"/>
                </a:lnTo>
                <a:lnTo>
                  <a:pt x="576" y="712"/>
                </a:lnTo>
                <a:lnTo>
                  <a:pt x="768" y="415"/>
                </a:lnTo>
                <a:lnTo>
                  <a:pt x="912" y="59"/>
                </a:lnTo>
                <a:lnTo>
                  <a:pt x="1008" y="0"/>
                </a:lnTo>
                <a:lnTo>
                  <a:pt x="1104" y="59"/>
                </a:lnTo>
                <a:lnTo>
                  <a:pt x="1200" y="237"/>
                </a:lnTo>
                <a:lnTo>
                  <a:pt x="1296" y="415"/>
                </a:lnTo>
                <a:lnTo>
                  <a:pt x="1536" y="720"/>
                </a:lnTo>
                <a:lnTo>
                  <a:pt x="1824" y="830"/>
                </a:lnTo>
                <a:lnTo>
                  <a:pt x="2112" y="889"/>
                </a:lnTo>
                <a:lnTo>
                  <a:pt x="2496" y="949"/>
                </a:lnTo>
                <a:lnTo>
                  <a:pt x="2880" y="1008"/>
                </a:lnTo>
              </a:path>
            </a:pathLst>
          </a:custGeom>
          <a:noFill/>
          <a:ln w="25400" cap="rnd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993" name="Freeform 9"/>
          <p:cNvSpPr>
            <a:spLocks/>
          </p:cNvSpPr>
          <p:nvPr/>
        </p:nvSpPr>
        <p:spPr bwMode="auto">
          <a:xfrm>
            <a:off x="4857438" y="4994796"/>
            <a:ext cx="3691870" cy="1144588"/>
          </a:xfrm>
          <a:custGeom>
            <a:avLst/>
            <a:gdLst>
              <a:gd name="T0" fmla="*/ 2928 w 2929"/>
              <a:gd name="T1" fmla="*/ 672 h 721"/>
              <a:gd name="T2" fmla="*/ 2544 w 2929"/>
              <a:gd name="T3" fmla="*/ 635 h 721"/>
              <a:gd name="T4" fmla="*/ 2304 w 2929"/>
              <a:gd name="T5" fmla="*/ 508 h 721"/>
              <a:gd name="T6" fmla="*/ 2112 w 2929"/>
              <a:gd name="T7" fmla="*/ 296 h 721"/>
              <a:gd name="T8" fmla="*/ 1968 w 2929"/>
              <a:gd name="T9" fmla="*/ 96 h 721"/>
              <a:gd name="T10" fmla="*/ 1872 w 2929"/>
              <a:gd name="T11" fmla="*/ 0 h 721"/>
              <a:gd name="T12" fmla="*/ 1776 w 2929"/>
              <a:gd name="T13" fmla="*/ 42 h 721"/>
              <a:gd name="T14" fmla="*/ 1680 w 2929"/>
              <a:gd name="T15" fmla="*/ 169 h 721"/>
              <a:gd name="T16" fmla="*/ 1584 w 2929"/>
              <a:gd name="T17" fmla="*/ 296 h 721"/>
              <a:gd name="T18" fmla="*/ 1344 w 2929"/>
              <a:gd name="T19" fmla="*/ 480 h 721"/>
              <a:gd name="T20" fmla="*/ 1056 w 2929"/>
              <a:gd name="T21" fmla="*/ 593 h 721"/>
              <a:gd name="T22" fmla="*/ 768 w 2929"/>
              <a:gd name="T23" fmla="*/ 635 h 721"/>
              <a:gd name="T24" fmla="*/ 384 w 2929"/>
              <a:gd name="T25" fmla="*/ 678 h 721"/>
              <a:gd name="T26" fmla="*/ 0 w 2929"/>
              <a:gd name="T27" fmla="*/ 720 h 72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929"/>
              <a:gd name="T43" fmla="*/ 0 h 721"/>
              <a:gd name="T44" fmla="*/ 2929 w 2929"/>
              <a:gd name="T45" fmla="*/ 721 h 72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929" h="721">
                <a:moveTo>
                  <a:pt x="2928" y="672"/>
                </a:moveTo>
                <a:lnTo>
                  <a:pt x="2544" y="635"/>
                </a:lnTo>
                <a:lnTo>
                  <a:pt x="2304" y="508"/>
                </a:lnTo>
                <a:lnTo>
                  <a:pt x="2112" y="296"/>
                </a:lnTo>
                <a:lnTo>
                  <a:pt x="1968" y="96"/>
                </a:lnTo>
                <a:lnTo>
                  <a:pt x="1872" y="0"/>
                </a:lnTo>
                <a:lnTo>
                  <a:pt x="1776" y="42"/>
                </a:lnTo>
                <a:lnTo>
                  <a:pt x="1680" y="169"/>
                </a:lnTo>
                <a:lnTo>
                  <a:pt x="1584" y="296"/>
                </a:lnTo>
                <a:lnTo>
                  <a:pt x="1344" y="480"/>
                </a:lnTo>
                <a:lnTo>
                  <a:pt x="1056" y="593"/>
                </a:lnTo>
                <a:lnTo>
                  <a:pt x="768" y="635"/>
                </a:lnTo>
                <a:lnTo>
                  <a:pt x="384" y="678"/>
                </a:lnTo>
                <a:lnTo>
                  <a:pt x="0" y="720"/>
                </a:lnTo>
              </a:path>
            </a:pathLst>
          </a:custGeom>
          <a:noFill/>
          <a:ln w="254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4516860" y="5163071"/>
            <a:ext cx="977833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i="1" dirty="0" smtClean="0">
                <a:solidFill>
                  <a:srgbClr val="00B050"/>
                </a:solidFill>
                <a:latin typeface="+mj-lt"/>
              </a:rPr>
              <a:t>p</a:t>
            </a:r>
            <a:r>
              <a:rPr lang="en-US" sz="2800" i="1" baseline="-25000" dirty="0" smtClean="0">
                <a:solidFill>
                  <a:srgbClr val="00B050"/>
                </a:solidFill>
                <a:latin typeface="+mj-lt"/>
              </a:rPr>
              <a:t>a</a:t>
            </a:r>
            <a:r>
              <a:rPr lang="cs-CZ" sz="2800" dirty="0" smtClean="0">
                <a:solidFill>
                  <a:srgbClr val="00B050"/>
                </a:solidFill>
                <a:latin typeface="+mj-lt"/>
              </a:rPr>
              <a:t>(</a:t>
            </a:r>
            <a:r>
              <a:rPr lang="cs-CZ" sz="2800" i="1" dirty="0" smtClean="0">
                <a:solidFill>
                  <a:srgbClr val="00B050"/>
                </a:solidFill>
                <a:latin typeface="+mj-lt"/>
              </a:rPr>
              <a:t>x</a:t>
            </a:r>
            <a:r>
              <a:rPr lang="cs-CZ" sz="2800" dirty="0">
                <a:solidFill>
                  <a:srgbClr val="00B050"/>
                </a:solidFill>
                <a:latin typeface="+mj-lt"/>
              </a:rPr>
              <a:t>)</a:t>
            </a: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6700708" y="5391671"/>
            <a:ext cx="772568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i="1" dirty="0" smtClean="0">
                <a:solidFill>
                  <a:schemeClr val="accent2"/>
                </a:solidFill>
                <a:latin typeface="+mj-lt"/>
              </a:rPr>
              <a:t>p</a:t>
            </a:r>
            <a:r>
              <a:rPr lang="en-US" sz="2800" i="1" baseline="-25000" dirty="0" smtClean="0">
                <a:solidFill>
                  <a:schemeClr val="accent2"/>
                </a:solidFill>
                <a:latin typeface="+mj-lt"/>
              </a:rPr>
              <a:t>b</a:t>
            </a:r>
            <a:r>
              <a:rPr lang="cs-CZ" sz="2800" dirty="0" smtClean="0">
                <a:solidFill>
                  <a:schemeClr val="accent2"/>
                </a:solidFill>
                <a:latin typeface="+mj-lt"/>
              </a:rPr>
              <a:t>(</a:t>
            </a:r>
            <a:r>
              <a:rPr lang="cs-CZ" sz="2800" i="1" dirty="0" smtClean="0">
                <a:solidFill>
                  <a:schemeClr val="accent2"/>
                </a:solidFill>
                <a:latin typeface="+mj-lt"/>
              </a:rPr>
              <a:t>x</a:t>
            </a:r>
            <a:r>
              <a:rPr lang="cs-CZ" sz="2800" dirty="0">
                <a:solidFill>
                  <a:schemeClr val="accent2"/>
                </a:solidFill>
                <a:latin typeface="+mj-lt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4797" y="971436"/>
            <a:ext cx="3054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  <a:latin typeface="+mj-lt"/>
              </a:rPr>
              <a:t>[</a:t>
            </a:r>
            <a:r>
              <a:rPr lang="cs-CZ" sz="2400" dirty="0" err="1" smtClean="0">
                <a:solidFill>
                  <a:schemeClr val="accent1"/>
                </a:solidFill>
                <a:latin typeface="+mj-lt"/>
              </a:rPr>
              <a:t>Veach</a:t>
            </a:r>
            <a:r>
              <a:rPr lang="cs-CZ" sz="2400" dirty="0" smtClean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400" dirty="0">
                <a:solidFill>
                  <a:schemeClr val="accent1"/>
                </a:solidFill>
                <a:latin typeface="+mj-lt"/>
              </a:rPr>
              <a:t>&amp; </a:t>
            </a:r>
            <a:r>
              <a:rPr lang="en-US" sz="2400" dirty="0" err="1">
                <a:solidFill>
                  <a:schemeClr val="accent1"/>
                </a:solidFill>
                <a:latin typeface="+mj-lt"/>
              </a:rPr>
              <a:t>Guibas</a:t>
            </a:r>
            <a:r>
              <a:rPr lang="en-US" sz="2400" dirty="0">
                <a:solidFill>
                  <a:schemeClr val="accent1"/>
                </a:solidFill>
                <a:latin typeface="+mj-lt"/>
              </a:rPr>
              <a:t>, </a:t>
            </a:r>
            <a:r>
              <a:rPr lang="en-US" sz="2400" dirty="0" smtClean="0">
                <a:solidFill>
                  <a:schemeClr val="accent1"/>
                </a:solidFill>
                <a:latin typeface="+mj-lt"/>
              </a:rPr>
              <a:t>95]</a:t>
            </a:r>
            <a:endParaRPr lang="cs-CZ" sz="240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2" name="Skupina 4"/>
          <p:cNvGrpSpPr/>
          <p:nvPr/>
        </p:nvGrpSpPr>
        <p:grpSpPr>
          <a:xfrm>
            <a:off x="2843808" y="1556792"/>
            <a:ext cx="3223492" cy="1008112"/>
            <a:chOff x="4139952" y="836712"/>
            <a:chExt cx="3223492" cy="1008112"/>
          </a:xfrm>
        </p:grpSpPr>
        <p:graphicFrame>
          <p:nvGraphicFramePr>
            <p:cNvPr id="16" name="Object 2"/>
            <p:cNvGraphicFramePr>
              <a:graphicFrameLocks noChangeAspect="1"/>
            </p:cNvGraphicFramePr>
            <p:nvPr/>
          </p:nvGraphicFramePr>
          <p:xfrm>
            <a:off x="4216698" y="909266"/>
            <a:ext cx="2976562" cy="863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1417" name="Rovnice" r:id="rId4" imgW="1485720" imgH="431640" progId="Equation.3">
                    <p:embed/>
                  </p:oleObj>
                </mc:Choice>
                <mc:Fallback>
                  <p:oleObj name="Rovnice" r:id="rId4" imgW="1485720" imgH="431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lum bright="20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16698" y="909266"/>
                          <a:ext cx="2976562" cy="863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tx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3366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Obdélník 16"/>
            <p:cNvSpPr/>
            <p:nvPr/>
          </p:nvSpPr>
          <p:spPr>
            <a:xfrm>
              <a:off x="4139952" y="836712"/>
              <a:ext cx="3223492" cy="1008112"/>
            </a:xfrm>
            <a:prstGeom prst="rect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ovéPole 18"/>
          <p:cNvSpPr txBox="1"/>
          <p:nvPr/>
        </p:nvSpPr>
        <p:spPr>
          <a:xfrm>
            <a:off x="755576" y="1628800"/>
            <a:ext cx="18902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+mn-lt"/>
              </a:rPr>
              <a:t>Combined </a:t>
            </a:r>
          </a:p>
          <a:p>
            <a:r>
              <a:rPr lang="en-US" sz="2400" b="1" dirty="0" smtClean="0">
                <a:solidFill>
                  <a:schemeClr val="tx2"/>
                </a:solidFill>
                <a:latin typeface="+mn-lt"/>
              </a:rPr>
              <a:t>estimator:</a:t>
            </a:r>
          </a:p>
        </p:txBody>
      </p:sp>
      <p:cxnSp>
        <p:nvCxnSpPr>
          <p:cNvPr id="33" name="Přímá spojovací čára 32"/>
          <p:cNvCxnSpPr/>
          <p:nvPr/>
        </p:nvCxnSpPr>
        <p:spPr>
          <a:xfrm flipV="1">
            <a:off x="7020272" y="3763120"/>
            <a:ext cx="0" cy="2520280"/>
          </a:xfrm>
          <a:prstGeom prst="line">
            <a:avLst/>
          </a:prstGeom>
          <a:ln w="38100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5"/>
          <p:cNvSpPr>
            <a:spLocks noChangeArrowheads="1"/>
          </p:cNvSpPr>
          <p:nvPr/>
        </p:nvSpPr>
        <p:spPr bwMode="auto">
          <a:xfrm>
            <a:off x="7020272" y="6022664"/>
            <a:ext cx="500138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en-US" sz="2800" i="1" dirty="0" err="1" smtClean="0">
                <a:latin typeface="+mj-lt"/>
              </a:rPr>
              <a:t>x</a:t>
            </a:r>
            <a:r>
              <a:rPr lang="en-US" sz="2800" i="1" baseline="-25000" dirty="0" err="1" smtClean="0">
                <a:latin typeface="+mj-lt"/>
              </a:rPr>
              <a:t>a</a:t>
            </a:r>
            <a:endParaRPr lang="cs-CZ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083940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Notes on the previous slide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We have</a:t>
            </a:r>
            <a:r>
              <a:rPr lang="cs-CZ" dirty="0" smtClean="0"/>
              <a:t> </a:t>
            </a:r>
            <a:r>
              <a:rPr lang="en-US" dirty="0"/>
              <a:t>a complex multimodal integrand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dirty="0"/>
              <a:t>) that we want to numerically integrate using a MC method with importance sampling.</a:t>
            </a:r>
          </a:p>
          <a:p>
            <a:r>
              <a:rPr lang="en-US" dirty="0" smtClean="0"/>
              <a:t>Unfortunately</a:t>
            </a:r>
            <a:r>
              <a:rPr lang="en-US" dirty="0"/>
              <a:t>, we do not have a PDF that would mimic the integrand in the entire domain.</a:t>
            </a:r>
          </a:p>
          <a:p>
            <a:r>
              <a:rPr lang="en-US" dirty="0" smtClean="0"/>
              <a:t>Instead</a:t>
            </a:r>
            <a:r>
              <a:rPr lang="en-US" dirty="0"/>
              <a:t>, we can draw the sample from two different PDFs, </a:t>
            </a:r>
            <a:r>
              <a:rPr lang="en-US" i="1" dirty="0"/>
              <a:t>p</a:t>
            </a:r>
            <a:r>
              <a:rPr lang="en-US" i="1" baseline="-25000" dirty="0"/>
              <a:t>a</a:t>
            </a:r>
            <a:r>
              <a:rPr lang="en-US" dirty="0"/>
              <a:t> and </a:t>
            </a:r>
            <a:r>
              <a:rPr lang="en-US" i="1" dirty="0" err="1"/>
              <a:t>p</a:t>
            </a:r>
            <a:r>
              <a:rPr lang="en-US" i="1" baseline="-25000" dirty="0" err="1"/>
              <a:t>b</a:t>
            </a:r>
            <a:r>
              <a:rPr lang="en-US" dirty="0"/>
              <a:t> each of which is a good match for the integrand under different conditions – i.e. in different part of the domain.</a:t>
            </a:r>
          </a:p>
          <a:p>
            <a:r>
              <a:rPr lang="en-US" dirty="0" smtClean="0"/>
              <a:t>However</a:t>
            </a:r>
            <a:r>
              <a:rPr lang="en-US" dirty="0"/>
              <a:t>, the estimators corresponding to these two PDFs have extremely high variance – shown on the slide.</a:t>
            </a:r>
          </a:p>
          <a:p>
            <a:r>
              <a:rPr lang="en-US" dirty="0" smtClean="0"/>
              <a:t>We </a:t>
            </a:r>
            <a:r>
              <a:rPr lang="en-US" dirty="0"/>
              <a:t>can use Multiple Importance Sampling (MIS) to combine the sampling techniques corresponding to the two PDFs into a single, robust, combined technique.</a:t>
            </a:r>
          </a:p>
          <a:p>
            <a:r>
              <a:rPr lang="en-US" dirty="0" smtClean="0"/>
              <a:t>The </a:t>
            </a:r>
            <a:r>
              <a:rPr lang="en-US" dirty="0"/>
              <a:t>MIS procedure is extremely simple: it randomly picks one distribution to sample from (</a:t>
            </a:r>
            <a:r>
              <a:rPr lang="en-US" i="1" dirty="0"/>
              <a:t>p</a:t>
            </a:r>
            <a:r>
              <a:rPr lang="en-US" i="1" baseline="-25000" dirty="0"/>
              <a:t>a</a:t>
            </a:r>
            <a:r>
              <a:rPr lang="en-US" dirty="0"/>
              <a:t> or </a:t>
            </a:r>
            <a:r>
              <a:rPr lang="en-US" i="1" dirty="0" err="1"/>
              <a:t>p</a:t>
            </a:r>
            <a:r>
              <a:rPr lang="en-US" i="1" baseline="-25000" dirty="0" err="1"/>
              <a:t>b</a:t>
            </a:r>
            <a:r>
              <a:rPr lang="en-US" dirty="0"/>
              <a:t> , say with fifty-fifty chance) and then takes the sample from the selected distribution.</a:t>
            </a:r>
          </a:p>
          <a:p>
            <a:r>
              <a:rPr lang="en-US" dirty="0" smtClean="0"/>
              <a:t>This </a:t>
            </a:r>
            <a:r>
              <a:rPr lang="en-US" dirty="0"/>
              <a:t>essentially corresponds to sampling from a weighted average of the two distributions, which is reflected in the form of the estimator, shown on the slide.</a:t>
            </a:r>
          </a:p>
          <a:p>
            <a:endParaRPr lang="en-US" dirty="0"/>
          </a:p>
          <a:p>
            <a:r>
              <a:rPr lang="en-US" dirty="0" smtClean="0"/>
              <a:t>This </a:t>
            </a:r>
            <a:r>
              <a:rPr lang="en-US" dirty="0"/>
              <a:t>estimator is really powerful at suppressing outlier samples such as those that you would obtain by picking </a:t>
            </a:r>
            <a:r>
              <a:rPr lang="en-US" i="1" dirty="0" err="1"/>
              <a:t>x</a:t>
            </a:r>
            <a:r>
              <a:rPr lang="en-US" dirty="0" err="1"/>
              <a:t>_from</a:t>
            </a:r>
            <a:r>
              <a:rPr lang="en-US" dirty="0"/>
              <a:t> the tail of </a:t>
            </a:r>
            <a:r>
              <a:rPr lang="en-US" i="1" dirty="0"/>
              <a:t>p</a:t>
            </a:r>
            <a:r>
              <a:rPr lang="en-US" i="1" baseline="-25000" dirty="0"/>
              <a:t>a</a:t>
            </a:r>
            <a:r>
              <a:rPr lang="en-US" dirty="0"/>
              <a:t>, where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dirty="0"/>
              <a:t>) might still be large. </a:t>
            </a:r>
          </a:p>
          <a:p>
            <a:r>
              <a:rPr lang="en-US" dirty="0" smtClean="0"/>
              <a:t>Without </a:t>
            </a:r>
            <a:r>
              <a:rPr lang="en-US" dirty="0"/>
              <a:t>having </a:t>
            </a:r>
            <a:r>
              <a:rPr lang="en-US" i="1" dirty="0" err="1"/>
              <a:t>p</a:t>
            </a:r>
            <a:r>
              <a:rPr lang="en-US" i="1" baseline="-25000" dirty="0" err="1"/>
              <a:t>b</a:t>
            </a:r>
            <a:r>
              <a:rPr lang="en-US" i="1" dirty="0"/>
              <a:t> </a:t>
            </a:r>
            <a:r>
              <a:rPr lang="en-US" dirty="0"/>
              <a:t>at our disposal, we would be dividing the large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dirty="0"/>
              <a:t>) by the small </a:t>
            </a:r>
            <a:r>
              <a:rPr lang="en-US" i="1" dirty="0"/>
              <a:t>p</a:t>
            </a:r>
            <a:r>
              <a:rPr lang="en-US" i="1" baseline="-25000" dirty="0"/>
              <a:t>a 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dirty="0"/>
              <a:t>), producing an outlier. </a:t>
            </a:r>
          </a:p>
          <a:p>
            <a:r>
              <a:rPr lang="en-US" dirty="0" smtClean="0"/>
              <a:t>However</a:t>
            </a:r>
            <a:r>
              <a:rPr lang="en-US" dirty="0"/>
              <a:t>, the combined technique has a much higher chance of producing this particular </a:t>
            </a:r>
            <a:r>
              <a:rPr lang="en-US" i="1" dirty="0"/>
              <a:t>x</a:t>
            </a:r>
            <a:r>
              <a:rPr lang="en-US" dirty="0"/>
              <a:t> (because it can sample it also from </a:t>
            </a:r>
            <a:r>
              <a:rPr lang="en-US" i="1" dirty="0" err="1"/>
              <a:t>p</a:t>
            </a:r>
            <a:r>
              <a:rPr lang="en-US" i="1" baseline="-25000" dirty="0" err="1"/>
              <a:t>b</a:t>
            </a:r>
            <a:r>
              <a:rPr lang="en-US" dirty="0"/>
              <a:t>), so the combined estimator divides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dirty="0"/>
              <a:t>) by [</a:t>
            </a:r>
            <a:r>
              <a:rPr lang="en-US" i="1" dirty="0"/>
              <a:t>p</a:t>
            </a:r>
            <a:r>
              <a:rPr lang="en-US" i="1" baseline="-25000" dirty="0"/>
              <a:t>a 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dirty="0"/>
              <a:t>) + </a:t>
            </a:r>
            <a:r>
              <a:rPr lang="en-US" i="1" dirty="0" err="1"/>
              <a:t>p</a:t>
            </a:r>
            <a:r>
              <a:rPr lang="en-US" i="1" baseline="-25000" dirty="0" err="1"/>
              <a:t>b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dirty="0"/>
              <a:t>)] / 2, which yields a much more reasonable sample value</a:t>
            </a:r>
            <a:r>
              <a:rPr lang="en-US" dirty="0" smtClean="0"/>
              <a:t>.  </a:t>
            </a:r>
          </a:p>
          <a:p>
            <a:endParaRPr lang="en-US" dirty="0"/>
          </a:p>
          <a:p>
            <a:r>
              <a:rPr lang="en-US" dirty="0" smtClean="0"/>
              <a:t>I </a:t>
            </a:r>
            <a:r>
              <a:rPr lang="en-US" dirty="0"/>
              <a:t>want to note that what I’m showing here is called the “balance heuristic” and is a part of a wider theory on weighted combinations of estimators proposed by </a:t>
            </a:r>
            <a:r>
              <a:rPr lang="en-US" dirty="0" err="1"/>
              <a:t>Veach</a:t>
            </a:r>
            <a:r>
              <a:rPr lang="en-US" dirty="0"/>
              <a:t> and </a:t>
            </a:r>
            <a:r>
              <a:rPr lang="en-US" dirty="0" err="1"/>
              <a:t>Guibas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673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to direct illumination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dirty="0" smtClean="0"/>
          </a:p>
          <a:p>
            <a:r>
              <a:rPr lang="en-US" dirty="0" smtClean="0"/>
              <a:t>Two sampling strategies</a:t>
            </a:r>
            <a:endParaRPr lang="cs-CZ" dirty="0" smtClean="0"/>
          </a:p>
          <a:p>
            <a:pPr marL="784225" lvl="1" indent="-457200">
              <a:buFont typeface="+mj-lt"/>
              <a:buAutoNum type="arabicPeriod"/>
            </a:pPr>
            <a:endParaRPr lang="en-US" b="1" dirty="0" smtClean="0"/>
          </a:p>
          <a:p>
            <a:pPr marL="784225" lvl="1" indent="-457200">
              <a:buFont typeface="+mj-lt"/>
              <a:buAutoNum type="arabicPeriod"/>
            </a:pPr>
            <a:r>
              <a:rPr lang="cs-CZ" b="1" dirty="0" smtClean="0"/>
              <a:t>BRDF</a:t>
            </a:r>
            <a:r>
              <a:rPr lang="en-US" b="1" dirty="0" smtClean="0"/>
              <a:t>-proportional sampling - </a:t>
            </a:r>
            <a:r>
              <a:rPr lang="en-US" b="1" i="1" dirty="0" smtClean="0"/>
              <a:t>p</a:t>
            </a:r>
            <a:r>
              <a:rPr lang="en-US" b="1" baseline="-25000" dirty="0" smtClean="0"/>
              <a:t>a</a:t>
            </a:r>
            <a:endParaRPr lang="cs-CZ" b="1" baseline="-25000" dirty="0" smtClean="0"/>
          </a:p>
          <a:p>
            <a:pPr marL="784225" lvl="1" indent="-457200">
              <a:buFont typeface="+mj-lt"/>
              <a:buAutoNum type="arabicPeriod"/>
            </a:pPr>
            <a:endParaRPr lang="en-US" b="1" dirty="0" smtClean="0"/>
          </a:p>
          <a:p>
            <a:pPr marL="784225" lvl="1" indent="-457200">
              <a:buFont typeface="+mj-lt"/>
              <a:buAutoNum type="arabicPeriod"/>
            </a:pPr>
            <a:r>
              <a:rPr lang="en-US" b="1" dirty="0" smtClean="0"/>
              <a:t>Environment map sampling - </a:t>
            </a:r>
            <a:r>
              <a:rPr lang="en-US" b="1" i="1" dirty="0" err="1" smtClean="0"/>
              <a:t>p</a:t>
            </a:r>
            <a:r>
              <a:rPr lang="en-US" b="1" baseline="-25000" dirty="0" err="1" smtClean="0"/>
              <a:t>b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- J. Křivánek 2015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47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18040" cy="1752600"/>
          </a:xfrm>
        </p:spPr>
        <p:txBody>
          <a:bodyPr/>
          <a:lstStyle/>
          <a:p>
            <a:pPr eaLnBrk="1" hangingPunct="1"/>
            <a:r>
              <a:rPr lang="en-US" b="1" dirty="0" smtClean="0"/>
              <a:t>… and now the (almost) full story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r>
              <a:rPr lang="en-US" sz="2000" dirty="0"/>
              <a:t>First for general </a:t>
            </a:r>
            <a:r>
              <a:rPr lang="en-US" sz="2000" dirty="0" smtClean="0"/>
              <a:t>estimators, so please forget the direct illumination problem for a short while.</a:t>
            </a:r>
            <a:endParaRPr 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18346882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5.3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1.5|10.4|3.2|5.9|3.6|1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3.1|2.1|1.2"/>
</p:tagLst>
</file>

<file path=ppt/theme/theme1.xml><?xml version="1.0" encoding="utf-8"?>
<a:theme xmlns:a="http://schemas.openxmlformats.org/drawingml/2006/main" name="Hrany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rany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Hrany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>
    <a:extraClrScheme>
      <a:clrScheme name="Hrany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5107</TotalTime>
  <Words>2203</Words>
  <Application>Microsoft Office PowerPoint</Application>
  <PresentationFormat>Předvádění na obrazovce (4:3)</PresentationFormat>
  <Paragraphs>288</Paragraphs>
  <Slides>39</Slides>
  <Notes>11</Notes>
  <HiddenSlides>1</HiddenSlides>
  <MMClips>0</MMClips>
  <ScaleCrop>false</ScaleCrop>
  <HeadingPairs>
    <vt:vector size="6" baseType="variant">
      <vt:variant>
        <vt:lpstr>Motiv</vt:lpstr>
      </vt:variant>
      <vt:variant>
        <vt:i4>2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2" baseType="lpstr">
      <vt:lpstr>Hrany</vt:lpstr>
      <vt:lpstr>1_Hrany</vt:lpstr>
      <vt:lpstr>Rovnice</vt:lpstr>
      <vt:lpstr>Computer graphics III –  Multiple Importance Sampling</vt:lpstr>
      <vt:lpstr>TODO</vt:lpstr>
      <vt:lpstr>Multiple Importance Sampling in a few slides</vt:lpstr>
      <vt:lpstr>Motivation</vt:lpstr>
      <vt:lpstr>What is wrong with BRDF and light source sampling?</vt:lpstr>
      <vt:lpstr>Multiple Importance Sampling (MIS)</vt:lpstr>
      <vt:lpstr>Notes on the previous slide</vt:lpstr>
      <vt:lpstr>Application to direct illumination</vt:lpstr>
      <vt:lpstr>… and now the (almost) full story  </vt:lpstr>
      <vt:lpstr>Multiple Importance Sampling</vt:lpstr>
      <vt:lpstr>Multiple Importance Sampling</vt:lpstr>
      <vt:lpstr>Unbiasedness of the combined estimator</vt:lpstr>
      <vt:lpstr>Choice of the weighting functions</vt:lpstr>
      <vt:lpstr>Balance heuristic</vt:lpstr>
      <vt:lpstr>Balance heuristic</vt:lpstr>
      <vt:lpstr>One term of the combined estimator</vt:lpstr>
      <vt:lpstr>One term of the combined estimator: Arithmetic average</vt:lpstr>
      <vt:lpstr>One term of the combined estimator: Balance heuristic</vt:lpstr>
      <vt:lpstr>Direct illumination calculation using MIS</vt:lpstr>
      <vt:lpstr>Problem: Is random BRDF sampling going to find the light source?</vt:lpstr>
      <vt:lpstr>Direct illumination: Two strategies</vt:lpstr>
      <vt:lpstr>Direct illumination: Two strategies</vt:lpstr>
      <vt:lpstr>Direct illumination: BRDF sampling (rehash) </vt:lpstr>
      <vt:lpstr>Direct illumination: Light source area sampling (rehash) </vt:lpstr>
      <vt:lpstr>Direct illumination: Two strategies</vt:lpstr>
      <vt:lpstr>Direct illumination: Two strategies</vt:lpstr>
      <vt:lpstr>How to choose the weights?</vt:lpstr>
      <vt:lpstr>Direct illumination calculation using MIS</vt:lpstr>
      <vt:lpstr>Combination</vt:lpstr>
      <vt:lpstr>MIS weight calculation</vt:lpstr>
      <vt:lpstr>PDFs</vt:lpstr>
      <vt:lpstr>Contributions of the sampling techniques</vt:lpstr>
      <vt:lpstr>Other examples of MIS applications </vt:lpstr>
      <vt:lpstr>Full transport</vt:lpstr>
      <vt:lpstr>Medium transport only</vt:lpstr>
      <vt:lpstr>Previous work comparison, 1 hr</vt:lpstr>
      <vt:lpstr>UPBP (our algorithm) 1 hour</vt:lpstr>
      <vt:lpstr>Previous work comparison, 1 hr</vt:lpstr>
      <vt:lpstr>Prezentace aplikace PowerPoint</vt:lpstr>
    </vt:vector>
  </TitlesOfParts>
  <Company>CTU Prague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Multiple Importance Sampling - Computer graphics III (NPGR010)</dc:title>
  <dc:creator>Jaroslav Křivánek</dc:creator>
  <cp:lastModifiedBy>jarda</cp:lastModifiedBy>
  <cp:revision>3243</cp:revision>
  <dcterms:created xsi:type="dcterms:W3CDTF">2006-11-17T09:10:54Z</dcterms:created>
  <dcterms:modified xsi:type="dcterms:W3CDTF">2015-11-11T09:28:23Z</dcterms:modified>
</cp:coreProperties>
</file>